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708" r:id="rId2"/>
    <p:sldId id="761" r:id="rId3"/>
    <p:sldId id="576" r:id="rId4"/>
    <p:sldId id="729" r:id="rId5"/>
    <p:sldId id="730" r:id="rId6"/>
    <p:sldId id="724" r:id="rId7"/>
    <p:sldId id="677" r:id="rId8"/>
    <p:sldId id="731" r:id="rId9"/>
    <p:sldId id="725" r:id="rId10"/>
    <p:sldId id="726" r:id="rId11"/>
    <p:sldId id="678" r:id="rId12"/>
    <p:sldId id="679" r:id="rId13"/>
    <p:sldId id="710" r:id="rId14"/>
    <p:sldId id="672" r:id="rId15"/>
    <p:sldId id="640" r:id="rId16"/>
    <p:sldId id="641" r:id="rId17"/>
    <p:sldId id="581" r:id="rId18"/>
    <p:sldId id="582" r:id="rId19"/>
    <p:sldId id="674" r:id="rId20"/>
    <p:sldId id="699" r:id="rId21"/>
    <p:sldId id="595" r:id="rId22"/>
    <p:sldId id="673" r:id="rId23"/>
    <p:sldId id="714" r:id="rId24"/>
    <p:sldId id="593" r:id="rId25"/>
    <p:sldId id="642" r:id="rId26"/>
    <p:sldId id="763" r:id="rId27"/>
    <p:sldId id="670" r:id="rId28"/>
    <p:sldId id="596" r:id="rId29"/>
    <p:sldId id="732" r:id="rId30"/>
    <p:sldId id="733" r:id="rId31"/>
    <p:sldId id="735" r:id="rId32"/>
    <p:sldId id="736" r:id="rId33"/>
    <p:sldId id="597" r:id="rId34"/>
    <p:sldId id="598" r:id="rId35"/>
    <p:sldId id="737" r:id="rId36"/>
    <p:sldId id="738" r:id="rId37"/>
    <p:sldId id="661" r:id="rId38"/>
    <p:sldId id="663" r:id="rId39"/>
    <p:sldId id="666" r:id="rId40"/>
    <p:sldId id="734" r:id="rId41"/>
    <p:sldId id="664" r:id="rId42"/>
    <p:sldId id="665" r:id="rId43"/>
    <p:sldId id="668" r:id="rId44"/>
    <p:sldId id="600" r:id="rId45"/>
    <p:sldId id="601" r:id="rId46"/>
    <p:sldId id="602" r:id="rId47"/>
    <p:sldId id="621" r:id="rId48"/>
    <p:sldId id="599" r:id="rId49"/>
    <p:sldId id="717" r:id="rId50"/>
    <p:sldId id="718" r:id="rId51"/>
    <p:sldId id="719" r:id="rId52"/>
    <p:sldId id="727" r:id="rId53"/>
    <p:sldId id="629" r:id="rId54"/>
    <p:sldId id="728" r:id="rId55"/>
    <p:sldId id="762" r:id="rId56"/>
    <p:sldId id="630" r:id="rId57"/>
    <p:sldId id="628" r:id="rId58"/>
    <p:sldId id="619" r:id="rId59"/>
    <p:sldId id="701" r:id="rId60"/>
    <p:sldId id="620" r:id="rId61"/>
    <p:sldId id="626" r:id="rId62"/>
    <p:sldId id="709" r:id="rId63"/>
    <p:sldId id="624" r:id="rId64"/>
    <p:sldId id="625" r:id="rId65"/>
    <p:sldId id="632" r:id="rId66"/>
    <p:sldId id="638" r:id="rId67"/>
    <p:sldId id="639" r:id="rId68"/>
    <p:sldId id="647" r:id="rId69"/>
    <p:sldId id="648" r:id="rId70"/>
    <p:sldId id="650" r:id="rId71"/>
    <p:sldId id="651" r:id="rId72"/>
    <p:sldId id="658" r:id="rId73"/>
    <p:sldId id="652" r:id="rId74"/>
    <p:sldId id="722" r:id="rId75"/>
    <p:sldId id="721" r:id="rId76"/>
    <p:sldId id="662" r:id="rId77"/>
    <p:sldId id="697" r:id="rId78"/>
    <p:sldId id="653" r:id="rId79"/>
    <p:sldId id="671" r:id="rId80"/>
    <p:sldId id="644" r:id="rId81"/>
    <p:sldId id="751" r:id="rId82"/>
    <p:sldId id="752" r:id="rId83"/>
    <p:sldId id="753" r:id="rId84"/>
    <p:sldId id="754" r:id="rId85"/>
    <p:sldId id="755" r:id="rId86"/>
    <p:sldId id="756" r:id="rId87"/>
    <p:sldId id="757" r:id="rId88"/>
    <p:sldId id="758" r:id="rId89"/>
    <p:sldId id="759" r:id="rId90"/>
    <p:sldId id="645" r:id="rId91"/>
    <p:sldId id="646" r:id="rId92"/>
    <p:sldId id="633" r:id="rId93"/>
    <p:sldId id="631" r:id="rId94"/>
    <p:sldId id="611" r:id="rId95"/>
    <p:sldId id="654" r:id="rId96"/>
    <p:sldId id="680" r:id="rId97"/>
    <p:sldId id="692" r:id="rId98"/>
    <p:sldId id="681" r:id="rId99"/>
    <p:sldId id="682" r:id="rId100"/>
    <p:sldId id="614" r:id="rId101"/>
    <p:sldId id="636" r:id="rId102"/>
    <p:sldId id="698" r:id="rId103"/>
    <p:sldId id="703" r:id="rId104"/>
    <p:sldId id="704" r:id="rId105"/>
    <p:sldId id="637" r:id="rId106"/>
    <p:sldId id="622" r:id="rId107"/>
    <p:sldId id="612" r:id="rId108"/>
    <p:sldId id="613" r:id="rId109"/>
    <p:sldId id="615" r:id="rId110"/>
    <p:sldId id="616" r:id="rId111"/>
    <p:sldId id="617" r:id="rId112"/>
    <p:sldId id="750" r:id="rId113"/>
    <p:sldId id="618" r:id="rId114"/>
    <p:sldId id="605" r:id="rId115"/>
    <p:sldId id="669" r:id="rId116"/>
    <p:sldId id="606" r:id="rId117"/>
    <p:sldId id="607" r:id="rId118"/>
    <p:sldId id="603" r:id="rId119"/>
    <p:sldId id="643" r:id="rId120"/>
    <p:sldId id="720" r:id="rId121"/>
    <p:sldId id="604" r:id="rId122"/>
    <p:sldId id="608" r:id="rId123"/>
    <p:sldId id="627" r:id="rId124"/>
    <p:sldId id="609" r:id="rId125"/>
    <p:sldId id="610" r:id="rId126"/>
    <p:sldId id="705" r:id="rId127"/>
    <p:sldId id="706" r:id="rId128"/>
    <p:sldId id="711" r:id="rId129"/>
    <p:sldId id="713" r:id="rId130"/>
    <p:sldId id="707" r:id="rId131"/>
    <p:sldId id="760" r:id="rId132"/>
    <p:sldId id="594" r:id="rId133"/>
    <p:sldId id="623" r:id="rId134"/>
    <p:sldId id="586" r:id="rId135"/>
    <p:sldId id="634" r:id="rId136"/>
    <p:sldId id="635" r:id="rId137"/>
    <p:sldId id="683" r:id="rId138"/>
    <p:sldId id="687" r:id="rId139"/>
    <p:sldId id="655" r:id="rId140"/>
    <p:sldId id="688" r:id="rId141"/>
    <p:sldId id="689" r:id="rId142"/>
    <p:sldId id="690" r:id="rId143"/>
    <p:sldId id="693" r:id="rId144"/>
    <p:sldId id="656" r:id="rId145"/>
    <p:sldId id="691" r:id="rId146"/>
    <p:sldId id="684" r:id="rId147"/>
    <p:sldId id="700" r:id="rId148"/>
    <p:sldId id="685" r:id="rId149"/>
    <p:sldId id="686" r:id="rId150"/>
    <p:sldId id="587" r:id="rId151"/>
    <p:sldId id="657" r:id="rId152"/>
    <p:sldId id="695" r:id="rId153"/>
    <p:sldId id="712" r:id="rId154"/>
    <p:sldId id="696" r:id="rId155"/>
    <p:sldId id="588" r:id="rId156"/>
    <p:sldId id="589" r:id="rId157"/>
    <p:sldId id="590" r:id="rId158"/>
    <p:sldId id="591" r:id="rId159"/>
    <p:sldId id="694" r:id="rId160"/>
    <p:sldId id="592" r:id="rId161"/>
    <p:sldId id="659" r:id="rId162"/>
    <p:sldId id="660" r:id="rId163"/>
    <p:sldId id="715" r:id="rId164"/>
    <p:sldId id="739" r:id="rId165"/>
    <p:sldId id="741" r:id="rId166"/>
    <p:sldId id="742" r:id="rId167"/>
    <p:sldId id="743" r:id="rId168"/>
    <p:sldId id="744" r:id="rId169"/>
    <p:sldId id="745" r:id="rId170"/>
    <p:sldId id="746" r:id="rId171"/>
    <p:sldId id="747" r:id="rId172"/>
    <p:sldId id="748" r:id="rId173"/>
    <p:sldId id="749" r:id="rId1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52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presProps" Target="presProp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F7750-3CAF-456E-9ABB-54C465B81DF4}" type="datetimeFigureOut">
              <a:rPr lang="en-CA"/>
              <a:pPr>
                <a:defRPr/>
              </a:pPr>
              <a:t>2020-05-13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5DF4B-8AD2-45BC-8262-CBF2B697A936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46FB8F-349B-46C9-BB68-703AB6C8B808}" type="datetimeFigureOut">
              <a:rPr lang="en-CA"/>
              <a:pPr>
                <a:defRPr/>
              </a:pPr>
              <a:t>2020-05-13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5B08C-0DCC-4E9F-B3BD-F39A39DDBF8F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8332B-0010-4212-B3BC-61A66E6059BC}" type="datetimeFigureOut">
              <a:rPr lang="en-CA"/>
              <a:pPr>
                <a:defRPr/>
              </a:pPr>
              <a:t>2020-05-13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75DFA-188B-409B-A792-325E680053AA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2FA1A-6F2E-4437-89AF-F5C13A9C904F}" type="datetimeFigureOut">
              <a:rPr lang="en-CA"/>
              <a:pPr>
                <a:defRPr/>
              </a:pPr>
              <a:t>2020-05-13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2208E-DA6F-4ABA-8476-171A7BE3404D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7CE43-35FE-40FC-9F04-0CEBC2304FC8}" type="datetimeFigureOut">
              <a:rPr lang="en-CA"/>
              <a:pPr>
                <a:defRPr/>
              </a:pPr>
              <a:t>2020-05-13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531A3-3B7B-43F3-BDF3-EA7190FBFA49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83DA0-5D87-45B2-BA87-0494001F5D55}" type="datetimeFigureOut">
              <a:rPr lang="en-CA"/>
              <a:pPr>
                <a:defRPr/>
              </a:pPr>
              <a:t>2020-05-13</a:t>
            </a:fld>
            <a:endParaRPr lang="en-C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16B5C-9BDC-44F8-B343-0F5A79FC2B25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86EFA-3A3B-4439-9161-8C127E2AD04A}" type="datetimeFigureOut">
              <a:rPr lang="en-CA"/>
              <a:pPr>
                <a:defRPr/>
              </a:pPr>
              <a:t>2020-05-13</a:t>
            </a:fld>
            <a:endParaRPr lang="en-C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04FAC-2FCE-4ECD-9DFD-B7B6EAAA1ADF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5A283-3734-4AC0-83C8-A8C23F4C89DA}" type="datetimeFigureOut">
              <a:rPr lang="en-CA"/>
              <a:pPr>
                <a:defRPr/>
              </a:pPr>
              <a:t>2020-05-13</a:t>
            </a:fld>
            <a:endParaRPr lang="en-CA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E690B-E2D1-4993-8E77-AD7A28BE4B1A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576A5-ED65-492E-8D6C-660633BD0F46}" type="datetimeFigureOut">
              <a:rPr lang="en-CA"/>
              <a:pPr>
                <a:defRPr/>
              </a:pPr>
              <a:t>2020-05-13</a:t>
            </a:fld>
            <a:endParaRPr lang="en-CA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C249E-923A-49DA-9B46-10702DE0418A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B9FA9-BF79-4398-815A-A6E1622F2DBC}" type="datetimeFigureOut">
              <a:rPr lang="en-CA"/>
              <a:pPr>
                <a:defRPr/>
              </a:pPr>
              <a:t>2020-05-13</a:t>
            </a:fld>
            <a:endParaRPr lang="en-C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ECD4D-C9F4-4F97-A280-CFF5D166AC7B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97C73-0D87-4C65-B984-78252316DB3A}" type="datetimeFigureOut">
              <a:rPr lang="en-CA"/>
              <a:pPr>
                <a:defRPr/>
              </a:pPr>
              <a:t>2020-05-13</a:t>
            </a:fld>
            <a:endParaRPr lang="en-C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7AD6D-CC13-4BB2-9DE4-3A18128D3B5A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F4F7C8-1BB1-40FE-A699-129BD844B5E2}" type="datetimeFigureOut">
              <a:rPr lang="en-CA"/>
              <a:pPr>
                <a:defRPr/>
              </a:pPr>
              <a:t>2020-05-13</a:t>
            </a:fld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AD80FD9-B3B0-4643-B3C3-77DDC99B9016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1475656" y="2420888"/>
            <a:ext cx="48485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dirty="0"/>
              <a:t>Jerusalem, Works of Art at the Israel Museum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imj.org.il/sites/default/files/collections/B13_17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76250"/>
            <a:ext cx="7620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2268538" y="5300663"/>
            <a:ext cx="4572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200"/>
              <a:t>Nira Pereg, Abraham Abraham, 2012</a:t>
            </a:r>
          </a:p>
          <a:p>
            <a:r>
              <a:rPr lang="en-CA" sz="1200"/>
              <a:t>http://www.imj.org.il/en/collections/552129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imj.org.il/sites/default/files/collections/171%24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0"/>
            <a:ext cx="76200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2"/>
          <p:cNvSpPr>
            <a:spLocks noChangeArrowheads="1"/>
          </p:cNvSpPr>
          <p:nvPr/>
        </p:nvSpPr>
        <p:spPr bwMode="auto">
          <a:xfrm>
            <a:off x="790575" y="5934075"/>
            <a:ext cx="83534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Plaque commemorating the destruction of the Temple, Jerusalem, late 19th century</a:t>
            </a:r>
          </a:p>
          <a:p>
            <a:r>
              <a:rPr lang="en-CA"/>
              <a:t>http://www.imj.org.il/en/collections/368680?itemNum=368680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imj.org.il/sites/default/files/collections/B96_0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549275"/>
            <a:ext cx="4024312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395288" y="5300663"/>
            <a:ext cx="6534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Jakob Steinhardt, Neighborhood in Jerusalem, 1934</a:t>
            </a:r>
          </a:p>
          <a:p>
            <a:r>
              <a:rPr lang="en-CA"/>
              <a:t>http://www.imj.org.il/en/collections/398406?itemNum=398406</a:t>
            </a:r>
          </a:p>
        </p:txBody>
      </p:sp>
      <p:sp>
        <p:nvSpPr>
          <p:cNvPr id="92164" name="TextBox 3"/>
          <p:cNvSpPr txBox="1">
            <a:spLocks noChangeArrowheads="1"/>
          </p:cNvSpPr>
          <p:nvPr/>
        </p:nvSpPr>
        <p:spPr bwMode="auto">
          <a:xfrm>
            <a:off x="468313" y="6237288"/>
            <a:ext cx="1146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/>
              <a:t>See also:</a:t>
            </a:r>
          </a:p>
        </p:txBody>
      </p:sp>
      <p:pic>
        <p:nvPicPr>
          <p:cNvPr id="921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6013" y="1052513"/>
            <a:ext cx="4217987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www.imj.org.il/sites/default/files/collections/steinhardt-apocalyptic%20landscape~L82_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188913"/>
            <a:ext cx="3781425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ctangle 2"/>
          <p:cNvSpPr>
            <a:spLocks noChangeArrowheads="1"/>
          </p:cNvSpPr>
          <p:nvPr/>
        </p:nvSpPr>
        <p:spPr bwMode="auto">
          <a:xfrm>
            <a:off x="468313" y="5805488"/>
            <a:ext cx="8280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Jakob Steinhardt, Apocalyptic Landscape, 1912</a:t>
            </a:r>
          </a:p>
          <a:p>
            <a:r>
              <a:rPr lang="en-CA"/>
              <a:t>http://www.imj.org.il/en/collections/193513?itemNum=193513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www.imj.org.il/sites/default/files/collections/Shani%2C%20Gil%20Marco%2C%20Israel%2C%201968-%2C%20Untitled%2C%20Painting%2C%202001~3099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04813"/>
            <a:ext cx="76200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1" name="Rectangle 2"/>
          <p:cNvSpPr>
            <a:spLocks noChangeArrowheads="1"/>
          </p:cNvSpPr>
          <p:nvPr/>
        </p:nvSpPr>
        <p:spPr bwMode="auto">
          <a:xfrm>
            <a:off x="611188" y="5732463"/>
            <a:ext cx="65881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Gil Marco Shani, Untitled, 2006-2007</a:t>
            </a:r>
          </a:p>
          <a:p>
            <a:r>
              <a:rPr lang="en-CA"/>
              <a:t>http://www.imj.org.il/en/collections/309947?itemNum=309947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www.imj.org.il/sites/default/files/collections/Stella-%20Demascus%20Gate~B02_161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765175"/>
            <a:ext cx="76200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2"/>
          <p:cNvSpPr>
            <a:spLocks noChangeArrowheads="1"/>
          </p:cNvSpPr>
          <p:nvPr/>
        </p:nvSpPr>
        <p:spPr bwMode="auto">
          <a:xfrm>
            <a:off x="539750" y="4292600"/>
            <a:ext cx="92519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Frank Stella, Damascus Gate, 1969</a:t>
            </a:r>
          </a:p>
          <a:p>
            <a:r>
              <a:rPr lang="en-CA"/>
              <a:t>http://www.imj.org.il/en/collections/192773?itemNum=192773</a:t>
            </a:r>
          </a:p>
          <a:p>
            <a:endParaRPr lang="en-CA"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://www.imj.org.il/sites/default/files/collections/Tamir%2C%20Moshe%20B54_08_2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88913"/>
            <a:ext cx="4494213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2"/>
          <p:cNvSpPr>
            <a:spLocks noChangeArrowheads="1"/>
          </p:cNvSpPr>
          <p:nvPr/>
        </p:nvSpPr>
        <p:spPr bwMode="auto">
          <a:xfrm>
            <a:off x="971550" y="5661025"/>
            <a:ext cx="64627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Moshe Tamir, Jerusalem Landscape/Wild Landscape, 1954.</a:t>
            </a:r>
          </a:p>
          <a:p>
            <a:r>
              <a:rPr lang="en-CA"/>
              <a:t>http://www.imj.org.il/en/collections/443611?itemNum=443611</a:t>
            </a:r>
          </a:p>
          <a:p>
            <a:endParaRPr lang="en-CA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imj.org.il/sites/default/files/collections/B01_0244%240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476250"/>
            <a:ext cx="2614612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Rectangle 2"/>
          <p:cNvSpPr>
            <a:spLocks noChangeArrowheads="1"/>
          </p:cNvSpPr>
          <p:nvPr/>
        </p:nvSpPr>
        <p:spPr bwMode="auto">
          <a:xfrm>
            <a:off x="107950" y="4005263"/>
            <a:ext cx="95043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200"/>
              <a:t>Liselotte Grschebina, Bukharan girl, Jerusalem, 1937, http://www.imj.org.il/en/collections/342042?itemNum=342042</a:t>
            </a:r>
          </a:p>
          <a:p>
            <a:r>
              <a:rPr lang="en-CA" sz="1200"/>
              <a:t>See also:</a:t>
            </a:r>
          </a:p>
        </p:txBody>
      </p:sp>
      <p:pic>
        <p:nvPicPr>
          <p:cNvPr id="972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381500"/>
            <a:ext cx="31369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4225925"/>
            <a:ext cx="4897438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www.imj.org.il/sites/default/files/collections/118%248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476250"/>
            <a:ext cx="3671888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Rectangle 2"/>
          <p:cNvSpPr>
            <a:spLocks noChangeArrowheads="1"/>
          </p:cNvSpPr>
          <p:nvPr/>
        </p:nvSpPr>
        <p:spPr bwMode="auto">
          <a:xfrm>
            <a:off x="179388" y="6092825"/>
            <a:ext cx="896461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Temple Menorah and Bar Kokhba coins, Jerusalem, Sharar workshop, Bezalel, 1914-29</a:t>
            </a:r>
          </a:p>
          <a:p>
            <a:r>
              <a:rPr lang="en-CA" sz="1600"/>
              <a:t>http://www.imj.org.il/en/collections/359240?itemNum=359240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imj.org.il/sites/default/files/collections/B85_01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875" y="260350"/>
            <a:ext cx="3997325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ctangle 2"/>
          <p:cNvSpPr>
            <a:spLocks noChangeArrowheads="1"/>
          </p:cNvSpPr>
          <p:nvPr/>
        </p:nvSpPr>
        <p:spPr bwMode="auto">
          <a:xfrm>
            <a:off x="287338" y="5732463"/>
            <a:ext cx="885666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Hassidic Sabbath attire, Jerusalem, late 20th century</a:t>
            </a:r>
          </a:p>
          <a:p>
            <a:r>
              <a:rPr lang="en-CA"/>
              <a:t>http://www.imj.org.il/en/collections/362824?itemNum=362824</a:t>
            </a:r>
          </a:p>
          <a:p>
            <a:endParaRPr lang="en-CA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www.imj.org.il/sites/default/files/collections/102%24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260350"/>
            <a:ext cx="4705350" cy="48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ctangle 2"/>
          <p:cNvSpPr>
            <a:spLocks noChangeArrowheads="1"/>
          </p:cNvSpPr>
          <p:nvPr/>
        </p:nvSpPr>
        <p:spPr bwMode="auto">
          <a:xfrm>
            <a:off x="250825" y="5589588"/>
            <a:ext cx="9217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Pendant or brooch with a depiction of a Yemenite girl, New Bezalel, Jerusalem, 1950s</a:t>
            </a:r>
          </a:p>
          <a:p>
            <a:r>
              <a:rPr lang="en-CA"/>
              <a:t>http://www.imj.org.il/en/collections/369317?itemNum=369317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museum.imj.org.il/images/corridor/Bezalel/printsanddraw/Abu-Shakra,%20Asim/Abu-Shakra,%20Asim-Cactus,1988_cropeed~B90_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476250"/>
            <a:ext cx="27051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179388" y="4581525"/>
            <a:ext cx="85328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Assem Abu Shakra, Cactus, 1988</a:t>
            </a:r>
          </a:p>
          <a:p>
            <a:r>
              <a:rPr lang="en-CA" sz="1400"/>
              <a:t>http://museum.imj.org.il/imagine/collections/itemCopy.asp?table=comb&amp;itemNum=396073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50825" y="3716338"/>
            <a:ext cx="88931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Medallion with a depiction of Absalom’s Tomb, Bezalel, Jerusalem, Artist: Reuven Leaf (Lifshitz), 1913-29</a:t>
            </a:r>
          </a:p>
          <a:p>
            <a:r>
              <a:rPr lang="en-CA" sz="1400"/>
              <a:t>http://www.imj.org.il/en/collections/370467?itemNum=370467</a:t>
            </a:r>
          </a:p>
          <a:p>
            <a:endParaRPr lang="en-CA" sz="1400"/>
          </a:p>
          <a:p>
            <a:endParaRPr lang="en-CA" sz="1400"/>
          </a:p>
        </p:txBody>
      </p:sp>
      <p:pic>
        <p:nvPicPr>
          <p:cNvPr id="101379" name="Picture 2" descr="http://www.imj.org.il/sites/default/files/collections/174%24226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15888"/>
            <a:ext cx="5329238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0" name="TextBox 4"/>
          <p:cNvSpPr txBox="1">
            <a:spLocks noChangeArrowheads="1"/>
          </p:cNvSpPr>
          <p:nvPr/>
        </p:nvSpPr>
        <p:spPr bwMode="auto">
          <a:xfrm>
            <a:off x="323850" y="4652963"/>
            <a:ext cx="931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400"/>
              <a:t>See also:</a:t>
            </a:r>
          </a:p>
        </p:txBody>
      </p:sp>
      <p:pic>
        <p:nvPicPr>
          <p:cNvPr id="10138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4149725"/>
            <a:ext cx="4745038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www.imj.org.il/sites/default/files/collections/139%24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0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ctangle 2"/>
          <p:cNvSpPr>
            <a:spLocks noChangeArrowheads="1"/>
          </p:cNvSpPr>
          <p:nvPr/>
        </p:nvSpPr>
        <p:spPr bwMode="auto">
          <a:xfrm>
            <a:off x="0" y="2708275"/>
            <a:ext cx="93964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200"/>
              <a:t>Desk set with inkstand decorated with a depiction of the Dome of the Rock representing the site of the Temple, Bezalel School of Arts and Crafts, Jerusalem, ca. 1913 http://www.imj.org.il/en/collections/379547?itemNum=379547</a:t>
            </a:r>
          </a:p>
          <a:p>
            <a:r>
              <a:rPr lang="en-CA" sz="1200"/>
              <a:t>See also: </a:t>
            </a:r>
          </a:p>
          <a:p>
            <a:endParaRPr lang="en-CA" sz="1200"/>
          </a:p>
        </p:txBody>
      </p:sp>
      <p:pic>
        <p:nvPicPr>
          <p:cNvPr id="10240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3429000"/>
            <a:ext cx="3024187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www.imj.org.il/sites/default/files/collections/raban%20post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88913"/>
            <a:ext cx="38131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2"/>
          <p:cNvSpPr>
            <a:spLocks noChangeArrowheads="1"/>
          </p:cNvSpPr>
          <p:nvPr/>
        </p:nvSpPr>
        <p:spPr bwMode="auto">
          <a:xfrm>
            <a:off x="1979613" y="6334125"/>
            <a:ext cx="9540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Ze'ev Raban, Come to Palestine, 1929</a:t>
            </a:r>
          </a:p>
          <a:p>
            <a:r>
              <a:rPr lang="en-CA" sz="1400"/>
              <a:t>https://www.imj.org.il/en/collections/221921?itemNum=221921	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www.imj.org.il/sites/default/files/collections/160%24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0"/>
            <a:ext cx="674052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Rectangle 2"/>
          <p:cNvSpPr>
            <a:spLocks noChangeArrowheads="1"/>
          </p:cNvSpPr>
          <p:nvPr/>
        </p:nvSpPr>
        <p:spPr bwMode="auto">
          <a:xfrm>
            <a:off x="1187450" y="6021388"/>
            <a:ext cx="6607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Hallah cover, Jerusalem, Land of Israel, late 19th century</a:t>
            </a:r>
          </a:p>
          <a:p>
            <a:r>
              <a:rPr lang="en-CA"/>
              <a:t>http://www.imj.org.il/en/collections/589286?itemNum=589286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www.imj.org.il/sites/default/files/collections/silver%20amule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476250"/>
            <a:ext cx="4983163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ctangle 2"/>
          <p:cNvSpPr>
            <a:spLocks noChangeArrowheads="1"/>
          </p:cNvSpPr>
          <p:nvPr/>
        </p:nvSpPr>
        <p:spPr bwMode="auto">
          <a:xfrm>
            <a:off x="0" y="5949950"/>
            <a:ext cx="9612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 “Priestly Benediction” on amulets, Ketef Hinnom, Jerusalem, 6th century BCE</a:t>
            </a:r>
          </a:p>
          <a:p>
            <a:r>
              <a:rPr lang="en-CA"/>
              <a:t>http://www.imj.org.il/en/collections/198069?itemNum=198069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museum.imj.org.il/images/corridor/Bronfman/late_periods/Permanent%20exhibition/1978-1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1484313"/>
            <a:ext cx="38100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Rectangle 2"/>
          <p:cNvSpPr>
            <a:spLocks noChangeArrowheads="1"/>
          </p:cNvSpPr>
          <p:nvPr/>
        </p:nvSpPr>
        <p:spPr bwMode="auto">
          <a:xfrm>
            <a:off x="250825" y="5084763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200"/>
              <a:t>To the place of trumpeting …,” Hebrew inscription on a parapet from the Temple Mount Western Wall excavations at the south-western corner of the Temple Mount, Jerusalem, Herodian period, 1st century BCE</a:t>
            </a:r>
          </a:p>
          <a:p>
            <a:r>
              <a:rPr lang="en-CA" sz="1200"/>
              <a:t> http://museum.imj.org.il/imagine/collections/itemCopy.asp?itemNum=191539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imj.org.il/sites/default/files/collections/1968-11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0"/>
            <a:ext cx="4537075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ctangle 2"/>
          <p:cNvSpPr>
            <a:spLocks noChangeArrowheads="1"/>
          </p:cNvSpPr>
          <p:nvPr/>
        </p:nvSpPr>
        <p:spPr bwMode="auto">
          <a:xfrm>
            <a:off x="0" y="6165850"/>
            <a:ext cx="9144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“(Belonging) to Eliyahu,” Hebrew inscription on a jug, Jerusalem, Iron Age II, late 8th century BCE</a:t>
            </a:r>
          </a:p>
          <a:p>
            <a:r>
              <a:rPr lang="en-CA" sz="1400"/>
              <a:t>http://www.imj.org.il/en/collections/380295?itemNum=380295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"/>
          <p:cNvSpPr>
            <a:spLocks noChangeArrowheads="1"/>
          </p:cNvSpPr>
          <p:nvPr/>
        </p:nvSpPr>
        <p:spPr bwMode="auto">
          <a:xfrm>
            <a:off x="1042988" y="5949950"/>
            <a:ext cx="66786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Royal capital, Jerusalem, Iron Age II, 9th-7th century BCE</a:t>
            </a:r>
          </a:p>
          <a:p>
            <a:r>
              <a:rPr lang="en-CA"/>
              <a:t>http://www.imj.org.il/en/collections/365058?itemNum=365058</a:t>
            </a:r>
          </a:p>
        </p:txBody>
      </p:sp>
      <p:pic>
        <p:nvPicPr>
          <p:cNvPr id="108547" name="Picture 2" descr="http://www.imj.org.il/sites/default/files/collections/1968-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76250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http://www.imj.org.il/sites/default/files/collections/68_56_38~Epitaph%20of%20Uzziah%2C%20Herodian%20peri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130175"/>
            <a:ext cx="6246813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2"/>
          <p:cNvSpPr>
            <a:spLocks noChangeArrowheads="1"/>
          </p:cNvSpPr>
          <p:nvPr/>
        </p:nvSpPr>
        <p:spPr bwMode="auto">
          <a:xfrm>
            <a:off x="179388" y="5876925"/>
            <a:ext cx="89646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Epitaph of King Uzziah of Judah, Jerusalem, 1st century BCE - 1st century CE</a:t>
            </a:r>
          </a:p>
          <a:p>
            <a:r>
              <a:rPr lang="en-CA"/>
              <a:t>http://www.imj.org.il/en/collections/353190?itemNum=353190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www.imj.org.il/sites/default/files/collections/Section%20from%20the%20Temple%20Scroll%20%2811Q19%29%2C%20Qumran%2C%201st%20c%20BCE%20-%201st%20c%20CE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620713"/>
            <a:ext cx="3959225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Rectangle 2"/>
          <p:cNvSpPr>
            <a:spLocks noChangeArrowheads="1"/>
          </p:cNvSpPr>
          <p:nvPr/>
        </p:nvSpPr>
        <p:spPr bwMode="auto">
          <a:xfrm>
            <a:off x="179388" y="2492375"/>
            <a:ext cx="4752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200"/>
              <a:t>The Temple Scroll (11Q20), Qumran Cave 11, Late 1st century BCE - early 1st century CE</a:t>
            </a:r>
          </a:p>
          <a:p>
            <a:r>
              <a:rPr lang="en-CA" sz="1200"/>
              <a:t>http://www.imj.org.il/en/collections/198212?itemNum=198212</a:t>
            </a:r>
          </a:p>
        </p:txBody>
      </p:sp>
      <p:sp>
        <p:nvSpPr>
          <p:cNvPr id="110596" name="TextBox 3"/>
          <p:cNvSpPr txBox="1">
            <a:spLocks noChangeArrowheads="1"/>
          </p:cNvSpPr>
          <p:nvPr/>
        </p:nvSpPr>
        <p:spPr bwMode="auto">
          <a:xfrm>
            <a:off x="323850" y="3500438"/>
            <a:ext cx="42179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200"/>
              <a:t>See also:</a:t>
            </a:r>
          </a:p>
          <a:p>
            <a:r>
              <a:rPr lang="en-CA" sz="1200"/>
              <a:t>http://museum.imj.org.il/imagine/collections/exhibitions/13? </a:t>
            </a:r>
          </a:p>
        </p:txBody>
      </p:sp>
      <p:pic>
        <p:nvPicPr>
          <p:cNvPr id="11059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333375"/>
            <a:ext cx="3168650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museum.imj.org.il/images/corridor/Bezalel/israeli/Arturo%20Schwarz/B97_0957~Farid%20Abu-Shakra-Scarecrow%20in%20the%20Wi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476250"/>
            <a:ext cx="291465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107950" y="5373688"/>
            <a:ext cx="87852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Farid Abu Shakra, Scarecrow in the Wind, 1993  http://museum.imj.org.il/imagine/collections/itemCopy.asp?table=comb&amp;itemNum=285905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www.imj.org.il/sites/default/files/collections/B13_17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0"/>
            <a:ext cx="76200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19" name="Rectangle 2"/>
          <p:cNvSpPr>
            <a:spLocks noChangeArrowheads="1"/>
          </p:cNvSpPr>
          <p:nvPr/>
        </p:nvSpPr>
        <p:spPr bwMode="auto">
          <a:xfrm>
            <a:off x="1979613" y="6334125"/>
            <a:ext cx="61563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Ido Michael, Bank Hapoalim Carpet, 2013</a:t>
            </a:r>
          </a:p>
          <a:p>
            <a:r>
              <a:rPr lang="en-CA" sz="1400"/>
              <a:t>http://www.imj.org.il/en/collections/550191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ww.imj.org.il/sites/default/files/collections/Holy%20of%20Holies%2C%20Arad%2C%20Israelite%20peri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333375"/>
            <a:ext cx="552132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Rectangle 2"/>
          <p:cNvSpPr>
            <a:spLocks noChangeArrowheads="1"/>
          </p:cNvSpPr>
          <p:nvPr/>
        </p:nvSpPr>
        <p:spPr bwMode="auto">
          <a:xfrm>
            <a:off x="250825" y="5876925"/>
            <a:ext cx="90376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Holy of Holies from the sanctuary at Arad, Iron Age II, 8th century BCE</a:t>
            </a:r>
          </a:p>
          <a:p>
            <a:r>
              <a:rPr lang="en-CA"/>
              <a:t>http://www.imj.org.il/en/collections/369406?itemNum=369406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www.imj.org.il/sites/default/files/collections/84_1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0"/>
            <a:ext cx="18002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2"/>
          <p:cNvSpPr>
            <a:spLocks noChangeArrowheads="1"/>
          </p:cNvSpPr>
          <p:nvPr/>
        </p:nvSpPr>
        <p:spPr bwMode="auto">
          <a:xfrm>
            <a:off x="1042988" y="1773238"/>
            <a:ext cx="75612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Seal impression from legal archive: (Belonging) to Rephayahu son of Ephrah, City of David, Jerusalem, Iron Age II, 6th century BCE</a:t>
            </a:r>
          </a:p>
          <a:p>
            <a:r>
              <a:rPr lang="en-CA" sz="1600"/>
              <a:t>http://www.imj.org.il/en/collections/368296?itemNum=368296</a:t>
            </a:r>
          </a:p>
        </p:txBody>
      </p:sp>
      <p:sp>
        <p:nvSpPr>
          <p:cNvPr id="113668" name="TextBox 3"/>
          <p:cNvSpPr txBox="1">
            <a:spLocks noChangeArrowheads="1"/>
          </p:cNvSpPr>
          <p:nvPr/>
        </p:nvSpPr>
        <p:spPr bwMode="auto">
          <a:xfrm>
            <a:off x="1042988" y="2636838"/>
            <a:ext cx="1147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/>
              <a:t>See also:</a:t>
            </a:r>
          </a:p>
        </p:txBody>
      </p:sp>
      <p:pic>
        <p:nvPicPr>
          <p:cNvPr id="11366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2708275"/>
            <a:ext cx="388302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www.imj.org.il/sites/default/files/collections/C16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45434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Rectangle 2"/>
          <p:cNvSpPr>
            <a:spLocks noChangeArrowheads="1"/>
          </p:cNvSpPr>
          <p:nvPr/>
        </p:nvSpPr>
        <p:spPr bwMode="auto">
          <a:xfrm>
            <a:off x="0" y="2565400"/>
            <a:ext cx="9467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200"/>
              <a:t>Jewish coin of the First Jewish War, Shekel (silver), </a:t>
            </a:r>
          </a:p>
          <a:p>
            <a:r>
              <a:rPr lang="en-CA" sz="1200"/>
              <a:t>Mint: Jerusalem, 68-69 CE</a:t>
            </a:r>
          </a:p>
          <a:p>
            <a:r>
              <a:rPr lang="en-CA" sz="1200"/>
              <a:t>http://www.imj.org.il/en/collections/371069?itemNum=371069</a:t>
            </a:r>
          </a:p>
        </p:txBody>
      </p:sp>
      <p:sp>
        <p:nvSpPr>
          <p:cNvPr id="114692" name="TextBox 3"/>
          <p:cNvSpPr txBox="1">
            <a:spLocks noChangeArrowheads="1"/>
          </p:cNvSpPr>
          <p:nvPr/>
        </p:nvSpPr>
        <p:spPr bwMode="auto">
          <a:xfrm>
            <a:off x="611188" y="3789363"/>
            <a:ext cx="9318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400"/>
              <a:t>See also:</a:t>
            </a:r>
          </a:p>
        </p:txBody>
      </p:sp>
      <p:pic>
        <p:nvPicPr>
          <p:cNvPr id="11469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8663" y="981075"/>
            <a:ext cx="4605337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imj.org.il/sites/default/files/collections/68-793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60350"/>
            <a:ext cx="76200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2"/>
          <p:cNvSpPr>
            <a:spLocks noChangeArrowheads="1"/>
          </p:cNvSpPr>
          <p:nvPr/>
        </p:nvSpPr>
        <p:spPr bwMode="auto">
          <a:xfrm>
            <a:off x="250825" y="5732463"/>
            <a:ext cx="92170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Horse figurine, City of David, Jerusalem, Iron Age II, 8th century BCE</a:t>
            </a:r>
          </a:p>
          <a:p>
            <a:r>
              <a:rPr lang="en-CA"/>
              <a:t>http://www.imj.org.il/en/collections/369816?itemNum=369816</a:t>
            </a:r>
          </a:p>
          <a:p>
            <a:endParaRPr lang="en-CA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www.imj.org.il/sites/default/files/collections/80_2_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1268413"/>
            <a:ext cx="174307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Rectangle 2"/>
          <p:cNvSpPr>
            <a:spLocks noChangeArrowheads="1"/>
          </p:cNvSpPr>
          <p:nvPr/>
        </p:nvSpPr>
        <p:spPr bwMode="auto">
          <a:xfrm>
            <a:off x="539750" y="5373688"/>
            <a:ext cx="79565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Female figurine, Jerusalem, Iron Age II, 8th century BCE</a:t>
            </a:r>
          </a:p>
          <a:p>
            <a:r>
              <a:rPr lang="en-CA"/>
              <a:t>http://www.imj.org.il/en/collections/370895?itemNum=370895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://www.imj.org.il/sites/default/files/collections/B99_1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90805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Rectangle 2"/>
          <p:cNvSpPr>
            <a:spLocks noChangeArrowheads="1"/>
          </p:cNvSpPr>
          <p:nvPr/>
        </p:nvSpPr>
        <p:spPr bwMode="auto">
          <a:xfrm>
            <a:off x="395288" y="5084763"/>
            <a:ext cx="8604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After Hieronymous Bosch; Published by Hieronymous Cock, The Last Judgment (triptych), Late 15th century - early 16th century</a:t>
            </a:r>
          </a:p>
          <a:p>
            <a:r>
              <a:rPr lang="en-CA"/>
              <a:t>http://www.imj.org.il/en/collections/206102?itemNum=206102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http://www.imj.org.il/sites/default/files/collections/B99_15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700213"/>
            <a:ext cx="38100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0" y="5300663"/>
            <a:ext cx="96488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Pieter van der Heyden After Peter Brueghel the Elder, The Last Judgment, 1558</a:t>
            </a:r>
          </a:p>
          <a:p>
            <a:r>
              <a:rPr lang="en-CA"/>
              <a:t>http://www.imj.org.il/en/collections/206244?itemNum=206244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imj.org.il/sites/default/files/collections/B55_08_35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188913"/>
            <a:ext cx="3805237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1" name="Rectangle 2"/>
          <p:cNvSpPr>
            <a:spLocks noChangeArrowheads="1"/>
          </p:cNvSpPr>
          <p:nvPr/>
        </p:nvSpPr>
        <p:spPr bwMode="auto">
          <a:xfrm>
            <a:off x="0" y="5516563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200"/>
              <a:t>Albrecht Dürer, The Adoration of the Lamb – The Hymn of the Chosen, from "The Apocalypse", woodcut, ca. 1496-1497</a:t>
            </a:r>
          </a:p>
          <a:p>
            <a:r>
              <a:rPr lang="en-CA" sz="1200"/>
              <a:t>http://www.imj.org.il/en/collections/578676?itemNum=578676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www.imj.org.il/sites/default/files/collections/B74_0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188913"/>
            <a:ext cx="4027488" cy="584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Rectangle 2"/>
          <p:cNvSpPr>
            <a:spLocks noChangeArrowheads="1"/>
          </p:cNvSpPr>
          <p:nvPr/>
        </p:nvSpPr>
        <p:spPr bwMode="auto">
          <a:xfrm>
            <a:off x="179388" y="6334125"/>
            <a:ext cx="93964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Lucas Cranach the Elder, The Crown of Thorns, from "The Passion of Christ", woodcut, undated</a:t>
            </a:r>
          </a:p>
          <a:p>
            <a:r>
              <a:rPr lang="en-CA" sz="1400"/>
              <a:t>http://www.imj.org.il/en/collections/580594?itemNum=580594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imj.org.il/sites/default/files/collections/Borkovsky%2C%20Joshua-%20Pilgramage~B86_0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549275"/>
            <a:ext cx="4792663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684213" y="5732463"/>
            <a:ext cx="64436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Joshua Borkovsky, Pilgrimage, 1982</a:t>
            </a:r>
          </a:p>
          <a:p>
            <a:r>
              <a:rPr lang="en-CA"/>
              <a:t> http://www.imj.org.il/en/collections/365329?itemNum=365329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www.imj.org.il/sites/default/files/collections/Magritte-Le%20Judgement%20dernier~B90_0282g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60350"/>
            <a:ext cx="7620000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Rectangle 2"/>
          <p:cNvSpPr>
            <a:spLocks noChangeArrowheads="1"/>
          </p:cNvSpPr>
          <p:nvPr/>
        </p:nvSpPr>
        <p:spPr bwMode="auto">
          <a:xfrm>
            <a:off x="395288" y="5949950"/>
            <a:ext cx="87487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René Magritte, The Last Judgment (Le judgment dernier), 1935</a:t>
            </a:r>
          </a:p>
          <a:p>
            <a:r>
              <a:rPr lang="en-CA"/>
              <a:t>http://www.imj.org.il/en/collections/252266?itemNum=252266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https://www.imj.org.il/sites/default/files/collections/B09_0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7620000" cy="4210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63688" y="5517232"/>
            <a:ext cx="6539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Luc </a:t>
            </a:r>
            <a:r>
              <a:rPr lang="en-CA" dirty="0" err="1"/>
              <a:t>Tuymans</a:t>
            </a:r>
            <a:r>
              <a:rPr lang="en-CA" dirty="0"/>
              <a:t>, Nuclear Plant, 2006</a:t>
            </a:r>
          </a:p>
          <a:p>
            <a:r>
              <a:rPr lang="en-CA" dirty="0"/>
              <a:t>https://www.imj.org.il/en/collections/391294?itemNum=391294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1"/>
          <p:cNvSpPr>
            <a:spLocks noChangeArrowheads="1"/>
          </p:cNvSpPr>
          <p:nvPr/>
        </p:nvSpPr>
        <p:spPr bwMode="auto">
          <a:xfrm>
            <a:off x="250825" y="5589588"/>
            <a:ext cx="8642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Heinrich Bünting, The Whole World in the Form of a Three-Leafed Clover, 1581</a:t>
            </a:r>
          </a:p>
          <a:p>
            <a:r>
              <a:rPr lang="en-CA"/>
              <a:t> http://www.imj.org.il/en/collections/289677?itemNum=289677</a:t>
            </a:r>
          </a:p>
        </p:txBody>
      </p:sp>
      <p:pic>
        <p:nvPicPr>
          <p:cNvPr id="122883" name="Picture 2" descr="http://www.imj.org.il/sites/default/files/collections/Bunting%2C%20World%20in%20a%20Clover%20Leaf%2C%2015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88913"/>
            <a:ext cx="6510338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www.imj.org.il/sites/default/files/collections/2892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2850" y="188913"/>
            <a:ext cx="3735388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Rectangle 2"/>
          <p:cNvSpPr>
            <a:spLocks noChangeArrowheads="1"/>
          </p:cNvSpPr>
          <p:nvPr/>
        </p:nvSpPr>
        <p:spPr bwMode="auto">
          <a:xfrm>
            <a:off x="250825" y="5949950"/>
            <a:ext cx="93249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Frans Hogenberg, Flemish, 1535-1590, after Christian Van Adrichom, Dutch, 1533-1585, </a:t>
            </a:r>
          </a:p>
          <a:p>
            <a:r>
              <a:rPr lang="en-CA" sz="1400"/>
              <a:t>Imaginary Plan of Ancient Jerusalem and Its Suburbs at the Time of Jesus, 1590</a:t>
            </a:r>
          </a:p>
          <a:p>
            <a:r>
              <a:rPr lang="en-CA" sz="1400"/>
              <a:t>http://www.imj.org.il/en/collections/289266?itemNum=289266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http://www.imj.org.il/sites/default/files/collections/B92_0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0"/>
            <a:ext cx="7620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Rectangle 2"/>
          <p:cNvSpPr>
            <a:spLocks noChangeArrowheads="1"/>
          </p:cNvSpPr>
          <p:nvPr/>
        </p:nvSpPr>
        <p:spPr bwMode="auto">
          <a:xfrm>
            <a:off x="0" y="5805488"/>
            <a:ext cx="94678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Giovanni Francesco Camocio, Civitas Hierusalem (The City of Jerusalem), Venice, Italy, ca. 1570</a:t>
            </a:r>
          </a:p>
          <a:p>
            <a:r>
              <a:rPr lang="en-CA" sz="1600"/>
              <a:t>http://www.imj.org.il/en/collections/293902?itemNum=293902</a:t>
            </a:r>
          </a:p>
          <a:p>
            <a:endParaRPr lang="en-CA" sz="1600"/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imj.org.il/sites/default/files/collections/map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0"/>
            <a:ext cx="76200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Rectangle 2"/>
          <p:cNvSpPr>
            <a:spLocks noChangeArrowheads="1"/>
          </p:cNvSpPr>
          <p:nvPr/>
        </p:nvSpPr>
        <p:spPr bwMode="auto">
          <a:xfrm>
            <a:off x="900113" y="5732463"/>
            <a:ext cx="6605587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Hartmann Schedel, The Destruction of Jerusalem, 1493</a:t>
            </a:r>
          </a:p>
          <a:p>
            <a:r>
              <a:rPr lang="en-CA" sz="1600"/>
              <a:t>http://www.imj.org.il/en/collections/292732?itemNum=292732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://www.imj.org.il/sites/default/files/collections/Matthaeus%20Seutter%2C%20Prospectus%20Sanctae%2C%2017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476250"/>
            <a:ext cx="62801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Rectangle 2"/>
          <p:cNvSpPr>
            <a:spLocks noChangeArrowheads="1"/>
          </p:cNvSpPr>
          <p:nvPr/>
        </p:nvSpPr>
        <p:spPr bwMode="auto">
          <a:xfrm>
            <a:off x="0" y="5934075"/>
            <a:ext cx="914400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Matthaeus Seutter, Map of ancient Jerusalem after Villalpando and a Bird's-eye View of the City </a:t>
            </a:r>
          </a:p>
          <a:p>
            <a:r>
              <a:rPr lang="en-CA" sz="1400"/>
              <a:t>after M. Merian, ca. 1734</a:t>
            </a:r>
          </a:p>
          <a:p>
            <a:r>
              <a:rPr lang="en-CA" sz="1400"/>
              <a:t>http://www.imj.org.il/en/collections/289280?itemNum=289280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www.imj.org.il/sites/default/files/collections/PIerre%20Le%20Rouge%2C%20Map%20of%20the%20Holy%20Land%2C%2014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15888"/>
            <a:ext cx="7620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ctangle 2"/>
          <p:cNvSpPr>
            <a:spLocks noChangeArrowheads="1"/>
          </p:cNvSpPr>
          <p:nvPr/>
        </p:nvSpPr>
        <p:spPr bwMode="auto">
          <a:xfrm>
            <a:off x="179388" y="5516563"/>
            <a:ext cx="87487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Pierre le Rouge, French, 15th century, after Lucas Brandis de Schass, German, 15th century, Map of the Holy Land, 1488</a:t>
            </a:r>
          </a:p>
          <a:p>
            <a:r>
              <a:rPr lang="en-CA"/>
              <a:t>http://www.imj.org.il/en/collections/199800?itemNum=199800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://museum.imj.org.il/images/corridor/Bezalel/printsanddraw/Maps/14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484313"/>
            <a:ext cx="38100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7" name="Rectangle 2"/>
          <p:cNvSpPr>
            <a:spLocks noChangeArrowheads="1"/>
          </p:cNvSpPr>
          <p:nvPr/>
        </p:nvSpPr>
        <p:spPr bwMode="auto">
          <a:xfrm>
            <a:off x="179388" y="5157788"/>
            <a:ext cx="87487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Willem Albert Bachiene, A Map of the Land of Canaan, 1757 </a:t>
            </a:r>
          </a:p>
          <a:p>
            <a:r>
              <a:rPr lang="en-CA" sz="1600"/>
              <a:t>http://museum.imj.org.il/imagine/collections/itemCopy.asp?table=comb&amp;itemNum=289673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://www.imj.org.il/sites/default/files/collections/Regensburg%20Pentateuch%2C%20Germany%2C%20c%201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88913"/>
            <a:ext cx="7620000" cy="566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Rectangle 2"/>
          <p:cNvSpPr>
            <a:spLocks noChangeArrowheads="1"/>
          </p:cNvSpPr>
          <p:nvPr/>
        </p:nvSpPr>
        <p:spPr bwMode="auto">
          <a:xfrm>
            <a:off x="0" y="5445125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The Regensburg Pentateuch, Pentateuch, Five Scrolls, Haftarot, Job, Jeremiah 2:29, 8:12; 9:24; 10:15; Masorah magna and parva, Regensburg, Bavaria, Germany, Scribes: David ben Shabetai; Baruch</a:t>
            </a:r>
          </a:p>
          <a:p>
            <a:r>
              <a:rPr lang="en-CA" sz="1400"/>
              <a:t>Masorates: Jacob ben Meir and three others, unidentified, ca. 1300</a:t>
            </a:r>
          </a:p>
          <a:p>
            <a:r>
              <a:rPr lang="en-CA" sz="1400"/>
              <a:t>http://www.imj.org.il/en/collections/201636?itemNum=201636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www.imj.org.il/sites/default/files/collections/Schwebel%2C%20Ivan%2C%20Zion%20square%20in%20Jerusalem%2C%2019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476250"/>
            <a:ext cx="7043737" cy="554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900113" y="6021388"/>
            <a:ext cx="75596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Ivan Schwebel, Zion Square, 1979</a:t>
            </a:r>
          </a:p>
          <a:p>
            <a:r>
              <a:rPr lang="en-CA"/>
              <a:t>http://www.imj.org.il/en/collections/283392?itemNum=283392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4" descr="http://museum.imj.org.il/images/corridor/Judaica/subjects/Stieglitz/181$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404813"/>
            <a:ext cx="25241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0" y="4797425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Illustrated Passover Haggadah, Hamburg, Germany, 1762</a:t>
            </a:r>
          </a:p>
          <a:p>
            <a:r>
              <a:rPr lang="en-CA"/>
              <a:t>Scribe and illustrator: Nethanel son of Aaron [ha</a:t>
            </a:r>
            <a:r>
              <a:rPr lang="he-IL"/>
              <a:t>־</a:t>
            </a:r>
            <a:r>
              <a:rPr lang="en-CA"/>
              <a:t>Levi] Segal</a:t>
            </a:r>
          </a:p>
          <a:p>
            <a:r>
              <a:rPr lang="en-CA"/>
              <a:t>http://museum.imj.org.il/imagine/collections/itemCopy.asp?table=comb&amp;itemNum=397350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://www.imj.org.il/sites/default/files/collections/B69_0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620713"/>
            <a:ext cx="331152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Rectangle 2"/>
          <p:cNvSpPr>
            <a:spLocks noChangeArrowheads="1"/>
          </p:cNvSpPr>
          <p:nvPr/>
        </p:nvSpPr>
        <p:spPr bwMode="auto">
          <a:xfrm>
            <a:off x="0" y="5934075"/>
            <a:ext cx="8785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King Nimrod Flying to Heaven, Folio from Rawdat al-Safa (The Garden of Purity) of Mirkhwand, Baghdad, Iraq, 1599</a:t>
            </a:r>
          </a:p>
          <a:p>
            <a:r>
              <a:rPr lang="en-CA"/>
              <a:t>http://www.imj.org.il/en/collections/300603?itemNum=300603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://www.imj.org.il/sites/default/files/collections/B69_0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620713"/>
            <a:ext cx="3024188" cy="511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3" name="Rectangle 2"/>
          <p:cNvSpPr>
            <a:spLocks noChangeArrowheads="1"/>
          </p:cNvSpPr>
          <p:nvPr/>
        </p:nvSpPr>
        <p:spPr bwMode="auto">
          <a:xfrm>
            <a:off x="250825" y="5661025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King Kay Kaos ascends to heaven, Folio from the Shahnama (Book of Kings) of Firdawsi, Isfahan, Iran, 1620-40</a:t>
            </a:r>
          </a:p>
          <a:p>
            <a:r>
              <a:rPr lang="en-CA"/>
              <a:t>http://www.imj.org.il/en/collections/509290?itemNum=509290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www.imj.org.il/sites/default/files/collections/B77-09-38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260350"/>
            <a:ext cx="43465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47" name="Rectangle 2"/>
          <p:cNvSpPr>
            <a:spLocks noChangeArrowheads="1"/>
          </p:cNvSpPr>
          <p:nvPr/>
        </p:nvSpPr>
        <p:spPr bwMode="auto">
          <a:xfrm>
            <a:off x="468313" y="5805488"/>
            <a:ext cx="867568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King David orders the execution of a prisoner, Folio from a religious text, Iran or India, Late 17th Century</a:t>
            </a:r>
          </a:p>
          <a:p>
            <a:r>
              <a:rPr lang="en-CA"/>
              <a:t> http://www.imj.org.il/en/collections/301217?itemNum=301217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www.imj.org.il/sites/default/files/collections/177%24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33375"/>
            <a:ext cx="7620000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71" name="Rectangle 2"/>
          <p:cNvSpPr>
            <a:spLocks noChangeArrowheads="1"/>
          </p:cNvSpPr>
          <p:nvPr/>
        </p:nvSpPr>
        <p:spPr bwMode="auto">
          <a:xfrm>
            <a:off x="179388" y="5949950"/>
            <a:ext cx="89646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Moshe Shah Mizrahi (?), Site of the Temple, First half of the 20th century</a:t>
            </a:r>
          </a:p>
          <a:p>
            <a:r>
              <a:rPr lang="en-CA"/>
              <a:t>http://www.imj.org.il/en/collections/368867?itemNum=368867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 descr="http://www.imj.org.il/sites/default/files/collections/195%24005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273050"/>
            <a:ext cx="2735262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Rectangle 2"/>
          <p:cNvSpPr>
            <a:spLocks noChangeArrowheads="1"/>
          </p:cNvSpPr>
          <p:nvPr/>
        </p:nvSpPr>
        <p:spPr bwMode="auto">
          <a:xfrm>
            <a:off x="323850" y="5657850"/>
            <a:ext cx="8532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Torah ark doors from the synagogue of Rabbi Moses Isserles (the Rema), Kraków, Poland, Artists: Zalman, Hayim, and Anya(?) Schnitzer and Welwel K.S., Early 17th century</a:t>
            </a:r>
          </a:p>
          <a:p>
            <a:r>
              <a:rPr lang="en-CA"/>
              <a:t>http://www.imj.org.il/en/collections/366114?itemNum=366114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 descr="http://www.imj.org.il/sites/default/files/collections/Statue%20of%20Hadrian_%20Tel%20Shalem_%20Beth%20Shean%20Vally_%20Roman%20Perio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6163" y="115888"/>
            <a:ext cx="388620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Rectangle 2"/>
          <p:cNvSpPr>
            <a:spLocks noChangeArrowheads="1"/>
          </p:cNvSpPr>
          <p:nvPr/>
        </p:nvSpPr>
        <p:spPr bwMode="auto">
          <a:xfrm>
            <a:off x="179388" y="5657850"/>
            <a:ext cx="89646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Statue of the Emperor Hadrian, Camp of the Sixth Roman Legion, Tel Shalem, Beth Shean Valley, Roman period, 117-138 CE</a:t>
            </a:r>
          </a:p>
          <a:p>
            <a:r>
              <a:rPr lang="en-CA"/>
              <a:t>http://www.imj.org.il/en/collections/198089?itemNum=198089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http://www.imj.org.il/sites/default/files/collections/rubens~B86_0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476250"/>
            <a:ext cx="4062413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3" name="Rectangle 2"/>
          <p:cNvSpPr>
            <a:spLocks noChangeArrowheads="1"/>
          </p:cNvSpPr>
          <p:nvPr/>
        </p:nvSpPr>
        <p:spPr bwMode="auto">
          <a:xfrm>
            <a:off x="395288" y="6092825"/>
            <a:ext cx="82089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Peter Paul Rubens, Romulus and Titus Tatius, 1630-34</a:t>
            </a:r>
          </a:p>
          <a:p>
            <a:r>
              <a:rPr lang="en-CA"/>
              <a:t>http://www.imj.org.il/en/collections/376152?itemNum=376152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://www.imj.org.il/sites/default/files/collections/J_tors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88913"/>
            <a:ext cx="3981450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7" name="Rectangle 2"/>
          <p:cNvSpPr>
            <a:spLocks noChangeArrowheads="1"/>
          </p:cNvSpPr>
          <p:nvPr/>
        </p:nvSpPr>
        <p:spPr bwMode="auto">
          <a:xfrm>
            <a:off x="179388" y="6211888"/>
            <a:ext cx="89646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Crucified Christ, Southern Lebanon (?), Crusader period, late 12th - early 13th century</a:t>
            </a:r>
          </a:p>
          <a:p>
            <a:r>
              <a:rPr lang="en-CA"/>
              <a:t>http://www.imj.org.il/en/collections/199933?itemNum=199933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www.imj.org.il/sites/default/files/collections/1982_24_4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260350"/>
            <a:ext cx="5495925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1" name="Rectangle 2"/>
          <p:cNvSpPr>
            <a:spLocks noChangeArrowheads="1"/>
          </p:cNvSpPr>
          <p:nvPr/>
        </p:nvSpPr>
        <p:spPr bwMode="auto">
          <a:xfrm>
            <a:off x="250825" y="5949950"/>
            <a:ext cx="88931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 Model shrine, Trans-Jordan, Iron Age II, 9th-8th century BCE</a:t>
            </a:r>
          </a:p>
          <a:p>
            <a:r>
              <a:rPr lang="en-CA"/>
              <a:t>http://www.imj.org.il/en/collections/373107?itemNum=373107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imj.org.il/sites/default/files/collections/Turrel%20James%20space%20that%20sees%2019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260350"/>
            <a:ext cx="3646487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900113" y="5949950"/>
            <a:ext cx="7559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James Turrell, Space That Sees, 1992</a:t>
            </a:r>
          </a:p>
          <a:p>
            <a:r>
              <a:rPr lang="en-CA" sz="1600"/>
              <a:t>http://www.imj.org.il/en/collections/199801?itemNum=199801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http://www.imj.org.il/sites/default/files/collections/Madonna%20and%20chil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7738" y="115888"/>
            <a:ext cx="3795712" cy="597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5" name="Rectangle 2"/>
          <p:cNvSpPr>
            <a:spLocks noChangeArrowheads="1"/>
          </p:cNvSpPr>
          <p:nvPr/>
        </p:nvSpPr>
        <p:spPr bwMode="auto">
          <a:xfrm>
            <a:off x="179388" y="6092825"/>
            <a:ext cx="896461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Madonna and child, fragment of a wall painting, Jerusalem, Crusader Period, 12th century</a:t>
            </a:r>
          </a:p>
          <a:p>
            <a:r>
              <a:rPr lang="en-CA" sz="1600"/>
              <a:t>http://www.imj.org.il/en/collections/370463?itemNum=370463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://www.imj.org.il/sites/default/files/collections/B50_11_0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260350"/>
            <a:ext cx="42545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Rectangle 2"/>
          <p:cNvSpPr>
            <a:spLocks noChangeArrowheads="1"/>
          </p:cNvSpPr>
          <p:nvPr/>
        </p:nvSpPr>
        <p:spPr bwMode="auto">
          <a:xfrm>
            <a:off x="684213" y="6211888"/>
            <a:ext cx="88915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Konstantinos Kontarini, Presentation of Mary at the Temple, 1718</a:t>
            </a:r>
          </a:p>
          <a:p>
            <a:r>
              <a:rPr lang="en-CA"/>
              <a:t> http://www.imj.org.il/en/collections/245872?itemNum=245872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http://www.imj.org.il/sites/default/files/collections/Sanctus_0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549275"/>
            <a:ext cx="3063875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2"/>
          <p:cNvSpPr>
            <a:spLocks noChangeArrowheads="1"/>
          </p:cNvSpPr>
          <p:nvPr/>
        </p:nvSpPr>
        <p:spPr bwMode="auto">
          <a:xfrm>
            <a:off x="107950" y="5934075"/>
            <a:ext cx="90360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Artist unknown, Flemish, second half of the 16th century, St. Lambertus, Maastricht-Liege,1563</a:t>
            </a:r>
          </a:p>
          <a:p>
            <a:r>
              <a:rPr lang="en-CA" sz="1600"/>
              <a:t>http://www.imj.org.il/en/collections/231795?itemNum=231795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://www.imj.org.il/sites/default/files/collections/B53_07_46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908050"/>
            <a:ext cx="314007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Rectangle 2"/>
          <p:cNvSpPr>
            <a:spLocks noChangeArrowheads="1"/>
          </p:cNvSpPr>
          <p:nvPr/>
        </p:nvSpPr>
        <p:spPr bwMode="auto">
          <a:xfrm>
            <a:off x="323850" y="5732463"/>
            <a:ext cx="9324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Artist unknown, The Archangels Gabriel and Michael, Russia, late 19th century</a:t>
            </a:r>
          </a:p>
          <a:p>
            <a:r>
              <a:rPr lang="en-CA" sz="1400"/>
              <a:t>http://www.imj.org.il/en/collections/245875?itemNum=245875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2" descr="http://museum.imj.org.il/images/corridor/Bezalel/photography/revelation/B01_0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692150"/>
            <a:ext cx="29241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1" name="Rectangle 2"/>
          <p:cNvSpPr>
            <a:spLocks noChangeArrowheads="1"/>
          </p:cNvSpPr>
          <p:nvPr/>
        </p:nvSpPr>
        <p:spPr bwMode="auto">
          <a:xfrm>
            <a:off x="323850" y="5084763"/>
            <a:ext cx="84963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C. Tune, Be Thou Faithful until Death..., ca. 1865 </a:t>
            </a:r>
          </a:p>
          <a:p>
            <a:r>
              <a:rPr lang="en-CA" sz="1600"/>
              <a:t>http://museum.imj.org.il/imagine/collections/itemCopy.asp?table=comb&amp;itemNum=309049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2" descr="http://www.imj.org.il/sites/default/files/collections/bronfman%20Book_003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88913"/>
            <a:ext cx="7620000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5" name="Rectangle 2"/>
          <p:cNvSpPr>
            <a:spLocks noChangeArrowheads="1"/>
          </p:cNvSpPr>
          <p:nvPr/>
        </p:nvSpPr>
        <p:spPr bwMode="auto">
          <a:xfrm>
            <a:off x="179388" y="5805488"/>
            <a:ext cx="89646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Mamluk vessels from Jerusalem, Mamluk period, 14th century</a:t>
            </a:r>
          </a:p>
          <a:p>
            <a:r>
              <a:rPr lang="en-CA"/>
              <a:t>http://www.imj.org.il/en/collections/374380?itemNum=374380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http://www.imj.org.il/sites/default/files/collections/Jerusalem%20hoard%201983-6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836613"/>
            <a:ext cx="76200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59" name="Rectangle 2"/>
          <p:cNvSpPr>
            <a:spLocks noChangeArrowheads="1"/>
          </p:cNvSpPr>
          <p:nvPr/>
        </p:nvSpPr>
        <p:spPr bwMode="auto">
          <a:xfrm>
            <a:off x="179388" y="5934075"/>
            <a:ext cx="89646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dirty="0"/>
              <a:t>Hoard of broken jewelry and cut coins, Jerusalem, Fatimid period, 11th century</a:t>
            </a:r>
          </a:p>
          <a:p>
            <a:r>
              <a:rPr lang="en-CA" dirty="0"/>
              <a:t>http://www.imj.org.il/en/collections/374327?itemNum=374327</a:t>
            </a:r>
          </a:p>
          <a:p>
            <a:endParaRPr lang="en-CA" dirty="0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http://www.imj.org.il/sites/default/files/collections/capital%20with%20leaves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0"/>
            <a:ext cx="7620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3" name="Rectangle 2"/>
          <p:cNvSpPr>
            <a:spLocks noChangeArrowheads="1"/>
          </p:cNvSpPr>
          <p:nvPr/>
        </p:nvSpPr>
        <p:spPr bwMode="auto">
          <a:xfrm>
            <a:off x="0" y="551656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“Elbow” column and smooth-leaf capital, St. Mary of the Germans, Jerusalem, Crusader Period, 12th century</a:t>
            </a:r>
          </a:p>
          <a:p>
            <a:r>
              <a:rPr lang="en-CA"/>
              <a:t>http://www.imj.org.il/en/collections/370482?itemNum=370482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 descr="http://www.imj.org.il/sites/default/files/collections/36-2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0"/>
            <a:ext cx="47529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07" name="Rectangle 2"/>
          <p:cNvSpPr>
            <a:spLocks noChangeArrowheads="1"/>
          </p:cNvSpPr>
          <p:nvPr/>
        </p:nvSpPr>
        <p:spPr bwMode="auto">
          <a:xfrm>
            <a:off x="179388" y="5732463"/>
            <a:ext cx="89646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dirty="0"/>
              <a:t> Relief depicting a standing lion, coat of arms of the </a:t>
            </a:r>
            <a:r>
              <a:rPr lang="en-CA" dirty="0" err="1"/>
              <a:t>Lusignans</a:t>
            </a:r>
            <a:r>
              <a:rPr lang="en-CA" dirty="0"/>
              <a:t>, kings of Cyprus and Jerusalem, Acre, 1258</a:t>
            </a:r>
          </a:p>
          <a:p>
            <a:r>
              <a:rPr lang="en-CA" dirty="0"/>
              <a:t>http://www.imj.org.il/en/collections/370518?itemNum=370518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 descr="http://www.imj.org.il/sites/default/files/collections/Orthostat%20l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404813"/>
            <a:ext cx="4198938" cy="525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1" name="Rectangle 2"/>
          <p:cNvSpPr>
            <a:spLocks noChangeArrowheads="1"/>
          </p:cNvSpPr>
          <p:nvPr/>
        </p:nvSpPr>
        <p:spPr bwMode="auto">
          <a:xfrm>
            <a:off x="323850" y="5876925"/>
            <a:ext cx="8820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 Lion reliefs, Orthostat Temple, Hazor, Late Bronze Age, 15th-13th century BCE</a:t>
            </a:r>
          </a:p>
          <a:p>
            <a:r>
              <a:rPr lang="en-CA"/>
              <a:t>http://www.imj.org.il/en/collections/394173?itemNum=394173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imj.org.il/sites/default/files/collections/B05_0268%20Wim%20Wenders%20RoadToEmma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" y="1628775"/>
            <a:ext cx="870743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755650" y="5084763"/>
            <a:ext cx="7993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Wim Wenders, German, The Road to Emmaus, Near Jerusalem, 2003.</a:t>
            </a:r>
          </a:p>
          <a:p>
            <a:r>
              <a:rPr lang="en-CA"/>
              <a:t>http://www.imj.org.il/en/collections/322256?itemNum=322256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http://www.imj.org.il/sites/default/files/collections/1942-2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88913"/>
            <a:ext cx="7620000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5" name="Rectangle 2"/>
          <p:cNvSpPr>
            <a:spLocks noChangeArrowheads="1"/>
          </p:cNvSpPr>
          <p:nvPr/>
        </p:nvSpPr>
        <p:spPr bwMode="auto">
          <a:xfrm>
            <a:off x="214313" y="5516563"/>
            <a:ext cx="89296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Building inscription commemorating the rebuilding of the walls of Jerusalem</a:t>
            </a:r>
          </a:p>
          <a:p>
            <a:r>
              <a:rPr lang="en-CA"/>
              <a:t>Jerusalem, Ottoman period, 1535-1538</a:t>
            </a:r>
          </a:p>
          <a:p>
            <a:r>
              <a:rPr lang="en-CA"/>
              <a:t>http://www.imj.org.il/en/collections/374383?itemNum=374383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http://museum.imj.org.il/images/corridor/Bronfman/late_periods/cradle/Jesus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412875"/>
            <a:ext cx="3311525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79" name="Rectangle 2"/>
          <p:cNvSpPr>
            <a:spLocks noChangeArrowheads="1"/>
          </p:cNvSpPr>
          <p:nvPr/>
        </p:nvSpPr>
        <p:spPr bwMode="auto">
          <a:xfrm>
            <a:off x="179388" y="5229225"/>
            <a:ext cx="9432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Elaborate ossuary of “Joseph son of Caiaphas,”Talpiot, Jerusalem , 1st century CE</a:t>
            </a:r>
          </a:p>
          <a:p>
            <a:r>
              <a:rPr lang="en-CA"/>
              <a:t>http://museum.imj.org.il/imagine/collections/itemCopy.asp?itemNum=191542 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1"/>
          <p:cNvSpPr>
            <a:spLocks noChangeArrowheads="1"/>
          </p:cNvSpPr>
          <p:nvPr/>
        </p:nvSpPr>
        <p:spPr bwMode="auto">
          <a:xfrm>
            <a:off x="0" y="5373688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Ossuary of Judah son of Jesus, East Talpiot, Jerusalem, Herodian period, 1st century CE</a:t>
            </a:r>
          </a:p>
          <a:p>
            <a:r>
              <a:rPr lang="en-CA" sz="1600"/>
              <a:t> http://museum.imj.org.il/imagine/collections/itemCopy.asp?itemNum=191535</a:t>
            </a:r>
          </a:p>
        </p:txBody>
      </p:sp>
      <p:pic>
        <p:nvPicPr>
          <p:cNvPr id="153603" name="Picture 2" descr="http://museum.imj.org.il/images/corridor/Bronfman/late_periods/Permanent%20exhibition/1980-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989138"/>
            <a:ext cx="3810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http://www.imj.org.il/sites/default/files/collections/176%240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260350"/>
            <a:ext cx="7620000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7" name="Rectangle 2"/>
          <p:cNvSpPr>
            <a:spLocks noChangeArrowheads="1"/>
          </p:cNvSpPr>
          <p:nvPr/>
        </p:nvSpPr>
        <p:spPr bwMode="auto">
          <a:xfrm>
            <a:off x="0" y="5589588"/>
            <a:ext cx="9144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Postcard designed as a bank check. Printed in Germany for the American Jewish community ca. 1910.</a:t>
            </a:r>
          </a:p>
          <a:p>
            <a:r>
              <a:rPr lang="en-CA" sz="1400"/>
              <a:t>http://www.imj.org.il/en/collections/368906?itemNum=368906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Box 1"/>
          <p:cNvSpPr txBox="1">
            <a:spLocks noChangeArrowheads="1"/>
          </p:cNvSpPr>
          <p:nvPr/>
        </p:nvSpPr>
        <p:spPr bwMode="auto">
          <a:xfrm>
            <a:off x="3924300" y="2781300"/>
            <a:ext cx="20018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/>
              <a:t>Videos and DVDs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 descr="http://www.imj.org.il/sites/default/files/collections/B06_2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5888"/>
            <a:ext cx="762000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Rectangle 2"/>
          <p:cNvSpPr>
            <a:spLocks noChangeArrowheads="1"/>
          </p:cNvSpPr>
          <p:nvPr/>
        </p:nvSpPr>
        <p:spPr bwMode="auto">
          <a:xfrm>
            <a:off x="1331913" y="6021388"/>
            <a:ext cx="64230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/>
              <a:t>Larry Abramson, Jerusalem Rebuilt, 2006, video 10 minutes </a:t>
            </a:r>
          </a:p>
          <a:p>
            <a:r>
              <a:rPr lang="en-CA"/>
              <a:t>http://www.imj.org.il/en/collections/551970?itemNum=551970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 descr="http://www.imj.org.il/sites/default/files/collections/B09_13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549275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699" name="Rectangle 2"/>
          <p:cNvSpPr>
            <a:spLocks noChangeArrowheads="1"/>
          </p:cNvSpPr>
          <p:nvPr/>
        </p:nvSpPr>
        <p:spPr bwMode="auto">
          <a:xfrm>
            <a:off x="468313" y="5013325"/>
            <a:ext cx="86756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Sharif Waked, Chic Point - Fashion for Israeli Checkpoints, 2003. Video</a:t>
            </a:r>
          </a:p>
          <a:p>
            <a:r>
              <a:rPr lang="en-CA" sz="1400"/>
              <a:t>http://www.imj.org.il/en/collections/375331?itemNum=375331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http://museum.imj.org.il/images/corridor/Bezalel/israeli/Markus,%20Shahar/Marcus,%20free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557338"/>
            <a:ext cx="3810000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3" name="Rectangle 2"/>
          <p:cNvSpPr>
            <a:spLocks noChangeArrowheads="1"/>
          </p:cNvSpPr>
          <p:nvPr/>
        </p:nvSpPr>
        <p:spPr bwMode="auto">
          <a:xfrm>
            <a:off x="827088" y="5013325"/>
            <a:ext cx="80660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Shahar Marcus, Freeze, 2008, Video </a:t>
            </a:r>
          </a:p>
          <a:p>
            <a:r>
              <a:rPr lang="en-CA"/>
              <a:t>http://museum.imj.org.il/imagine/collections/itemCopy.asp?itemNum=310393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http://www.imj.org.il/sites/default/files/collections/BeNowHere%20Interactive%2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2205038"/>
            <a:ext cx="32194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47" name="Rectangle 2"/>
          <p:cNvSpPr>
            <a:spLocks noChangeArrowheads="1"/>
          </p:cNvSpPr>
          <p:nvPr/>
        </p:nvSpPr>
        <p:spPr bwMode="auto">
          <a:xfrm>
            <a:off x="900113" y="5732463"/>
            <a:ext cx="73231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/>
              <a:t>Romy Achituv, Be NowhereHere Interactive, 1997, computer program </a:t>
            </a:r>
          </a:p>
          <a:p>
            <a:r>
              <a:rPr lang="en-CA"/>
              <a:t>http://www.imj.org.il/en/collections/452261?itemNum=452261</a:t>
            </a:r>
          </a:p>
          <a:p>
            <a:endParaRPr lang="en-CA"/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http://www.imj.org.il/sites/default/files/collections/B14_0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88913"/>
            <a:ext cx="7620000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Rectangle 2"/>
          <p:cNvSpPr>
            <a:spLocks noChangeArrowheads="1"/>
          </p:cNvSpPr>
          <p:nvPr/>
        </p:nvSpPr>
        <p:spPr bwMode="auto">
          <a:xfrm>
            <a:off x="1187450" y="3644900"/>
            <a:ext cx="67691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Francis Alÿs, Gold Leaf Project, Palestine-Israel, 2005 http://www.imj.org.il/en/collections/551279?itemNum=551279</a:t>
            </a:r>
          </a:p>
          <a:p>
            <a:endParaRPr lang="en-CA"/>
          </a:p>
          <a:p>
            <a:r>
              <a:rPr lang="en-CA"/>
              <a:t>In the video from that project, we see Alÿs walking across Jerusalem with a leaking can of green paint to reconstruct the Green Line - the armistice line drawn by Moshe Dayan on a map following the 1948 War - in real space, an outstanding example of an oeuvre that focuses on borders, lines, and traces, on walking, and on the relationship between the concrete and the imagined.</a:t>
            </a:r>
          </a:p>
          <a:p>
            <a:endParaRPr lang="en-CA" b="1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imj.org.il/sites/default/files/collections/Aroch%2C%20Arie%2C%20Agripas%20Street%2C%2019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188913"/>
            <a:ext cx="3594100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2195513" y="6211888"/>
            <a:ext cx="65516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/>
              <a:t>Arie Aroch, Agripas Street, 1964 </a:t>
            </a:r>
          </a:p>
          <a:p>
            <a:r>
              <a:rPr lang="en-CA"/>
              <a:t>http://www.imj.org.il/en/collections/202295?itemNum=202295  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http://www.imj.org.il/sites/default/files/collections/B04_1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60350"/>
            <a:ext cx="7043737" cy="563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5" name="Rectangle 2"/>
          <p:cNvSpPr>
            <a:spLocks noChangeArrowheads="1"/>
          </p:cNvSpPr>
          <p:nvPr/>
        </p:nvSpPr>
        <p:spPr bwMode="auto">
          <a:xfrm>
            <a:off x="971550" y="5934075"/>
            <a:ext cx="79216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/>
              <a:t>Mark Wallinger, Via Dolorosa, 2002</a:t>
            </a:r>
          </a:p>
          <a:p>
            <a:r>
              <a:rPr lang="en-CA"/>
              <a:t>http://www.imj.org.il/en/collections/331099?itemNum=331099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http://www.imj.org.il/sites/default/files/collections/B05_01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333375"/>
            <a:ext cx="599916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19" name="Rectangle 2"/>
          <p:cNvSpPr>
            <a:spLocks noChangeArrowheads="1"/>
          </p:cNvSpPr>
          <p:nvPr/>
        </p:nvSpPr>
        <p:spPr bwMode="auto">
          <a:xfrm>
            <a:off x="1331913" y="5661025"/>
            <a:ext cx="63896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Aernout Mik, Organic Escalator, 2000</a:t>
            </a:r>
          </a:p>
          <a:p>
            <a:r>
              <a:rPr lang="en-CA"/>
              <a:t>http://www.imj.org.il/en/collections/324505?itemNum=324505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http://www.imj.org.il/sites/default/files/collections/B06_2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404813"/>
            <a:ext cx="3808412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3" name="Rectangle 2"/>
          <p:cNvSpPr>
            <a:spLocks noChangeArrowheads="1"/>
          </p:cNvSpPr>
          <p:nvPr/>
        </p:nvSpPr>
        <p:spPr bwMode="auto">
          <a:xfrm>
            <a:off x="395288" y="5805488"/>
            <a:ext cx="82804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Susan Hiller, The J-Street Project (Index), 2002-2005</a:t>
            </a:r>
          </a:p>
          <a:p>
            <a:r>
              <a:rPr lang="en-CA"/>
              <a:t>http://www.imj.org.il/en/collections/323997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https://www.imj.org.il/sites/default/files/collections/Michal%20Helfman~B10_06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836613"/>
            <a:ext cx="762000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7" name="Rectangle 2"/>
          <p:cNvSpPr>
            <a:spLocks noChangeArrowheads="1"/>
          </p:cNvSpPr>
          <p:nvPr/>
        </p:nvSpPr>
        <p:spPr bwMode="auto">
          <a:xfrm>
            <a:off x="1116013" y="5300663"/>
            <a:ext cx="65389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/>
              <a:t>Michal Helfman, Mafnum, 2005</a:t>
            </a:r>
          </a:p>
          <a:p>
            <a:r>
              <a:rPr lang="en-CA"/>
              <a:t>https://www.imj.org.il/en/collections/477724?itemNum=477724</a:t>
            </a:r>
          </a:p>
          <a:p>
            <a:endParaRPr lang="en-CA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imj.org.il/sites/default/files/collections/B89_00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188913"/>
            <a:ext cx="44577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1692275" y="6092825"/>
            <a:ext cx="70961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/>
              <a:t>Christian Boltanski, The Festival of Purim (La Fête de Purim), 1988 </a:t>
            </a:r>
          </a:p>
          <a:p>
            <a:r>
              <a:rPr lang="en-CA"/>
              <a:t>http://www.imj.org.il/en/collections/390523?itemNum=390523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imj.org.il/sites/default/files/collections/B89_0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333375"/>
            <a:ext cx="51657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611188" y="5661025"/>
            <a:ext cx="87137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Christian Boltanski, The Archives - "Detective", 1988-89</a:t>
            </a:r>
          </a:p>
          <a:p>
            <a:r>
              <a:rPr lang="en-CA" sz="1400"/>
              <a:t>http://www.imj.org.il/en/collections/390529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 descr="https://www.imj.org.il/sites/default/files/collections/B94_0029~Abramson%20Larry-Hev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7620000" cy="602932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19672" y="6165304"/>
            <a:ext cx="6539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Larry Abramson, Hevel,1989-90 </a:t>
            </a:r>
          </a:p>
          <a:p>
            <a:r>
              <a:rPr lang="en-CA" dirty="0"/>
              <a:t>https://www.imj.org.il/en/collections/286502?itemNum=286502</a:t>
            </a:r>
          </a:p>
          <a:p>
            <a:endParaRPr lang="en-CA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imj.org.il/sites/default/files/collections/Rubin%2C%20Reuven%2C%20First%20Fruits%2C%2019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692150"/>
            <a:ext cx="76200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2"/>
          <p:cNvSpPr>
            <a:spLocks noChangeArrowheads="1"/>
          </p:cNvSpPr>
          <p:nvPr/>
        </p:nvSpPr>
        <p:spPr bwMode="auto">
          <a:xfrm>
            <a:off x="0" y="5229225"/>
            <a:ext cx="93964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Reuven Rubin, First Fruits, 1923</a:t>
            </a:r>
          </a:p>
          <a:p>
            <a:r>
              <a:rPr lang="en-CA"/>
              <a:t>http://www.imj.org.il/en/collections/403452?itemNum=403452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imj.org.il/sites/default/files/collections/calder-maquette%20for%20the%20jerusalem%20stabile%2019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620713"/>
            <a:ext cx="76200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1187450" y="6021388"/>
            <a:ext cx="64627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Alexander Calder, Maquette for the Jerusalem Stabile, 1976.</a:t>
            </a:r>
          </a:p>
          <a:p>
            <a:r>
              <a:rPr lang="en-CA"/>
              <a:t>http://www.imj.org.il/en/collections/193739?itemNum=193739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imj.org.il/sites/default/files/collections/B00_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260350"/>
            <a:ext cx="4598987" cy="581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1258888" y="6211888"/>
            <a:ext cx="85693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Mona Hatoum, Untitled, 1992</a:t>
            </a:r>
          </a:p>
          <a:p>
            <a:r>
              <a:rPr lang="en-CA"/>
              <a:t>http://www.imj.org.il/en/collections/308136?itemNum=308136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imj.org.il/sites/default/files/collections/B98_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404813"/>
            <a:ext cx="7620000" cy="583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1547813" y="6334125"/>
            <a:ext cx="6318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/>
              <a:t>Mona Hatoum, Current Disturbance, 1996.</a:t>
            </a:r>
          </a:p>
          <a:p>
            <a:r>
              <a:rPr lang="en-CA" sz="1400"/>
              <a:t>http://www.imj.org.il/en/collections/202251?itemNum=202251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imj.org.il/sites/default/files/collections/B16_5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92150"/>
            <a:ext cx="76200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2"/>
          <p:cNvSpPr>
            <a:spLocks noChangeArrowheads="1"/>
          </p:cNvSpPr>
          <p:nvPr/>
        </p:nvSpPr>
        <p:spPr bwMode="auto">
          <a:xfrm>
            <a:off x="1116013" y="5373688"/>
            <a:ext cx="6678612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Shmuel Charuvi, Jerusalem, 1920s</a:t>
            </a:r>
          </a:p>
          <a:p>
            <a:r>
              <a:rPr lang="en-CA"/>
              <a:t>http://www.imj.org.il/en/collections/607976?itemNum=607976</a:t>
            </a:r>
          </a:p>
          <a:p>
            <a:endParaRPr lang="en-CA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imj.org.il/sites/default/files/collections/B80_27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333375"/>
            <a:ext cx="444817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107950" y="62118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dirty="0" err="1"/>
              <a:t>Yossef</a:t>
            </a:r>
            <a:r>
              <a:rPr lang="en-CA" dirty="0"/>
              <a:t> </a:t>
            </a:r>
            <a:r>
              <a:rPr lang="en-CA" dirty="0" err="1"/>
              <a:t>Zaritsky</a:t>
            </a:r>
            <a:r>
              <a:rPr lang="en-CA" dirty="0"/>
              <a:t>, Dr. </a:t>
            </a:r>
            <a:r>
              <a:rPr lang="en-CA" dirty="0" err="1"/>
              <a:t>Ticho's</a:t>
            </a:r>
            <a:r>
              <a:rPr lang="en-CA" dirty="0"/>
              <a:t> House, View from the Garden, 1926</a:t>
            </a:r>
          </a:p>
          <a:p>
            <a:r>
              <a:rPr lang="en-CA" dirty="0"/>
              <a:t>http://www.imj.org.il/en/collections/524507?itemNum=524507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https://www.imj.org.il/sites/default/files/collections/Ticho%2C%20Anna%2C%20Harie%20Yhuda%2C%2019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7620000" cy="567690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15616" y="5934670"/>
            <a:ext cx="65390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Anna </a:t>
            </a:r>
            <a:r>
              <a:rPr lang="en-CA" dirty="0" err="1"/>
              <a:t>Ticho</a:t>
            </a:r>
            <a:r>
              <a:rPr lang="en-CA" dirty="0"/>
              <a:t>, Judean Hills, ca. 1970 </a:t>
            </a:r>
          </a:p>
          <a:p>
            <a:r>
              <a:rPr lang="en-CA" dirty="0"/>
              <a:t>https://www.imj.org.il/en/collections/202861?itemNum=202861</a:t>
            </a:r>
          </a:p>
          <a:p>
            <a:endParaRPr lang="en-CA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imj.org.il/sites/default/files/collections/freunlich-the%20ascension%201929~B74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0" y="333375"/>
            <a:ext cx="3652838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755650" y="6021388"/>
            <a:ext cx="8820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Otto Freundlich, Ascension, 1929.</a:t>
            </a:r>
          </a:p>
          <a:p>
            <a:r>
              <a:rPr lang="en-CA"/>
              <a:t>http://www.imj.org.il/en/collections/191629?itemNum=191629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imj.org.il/sites/default/files/collections/x04-100~146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188913"/>
            <a:ext cx="721042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179388" y="5300663"/>
            <a:ext cx="88566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Louis de Clercq, View of the Jerusalem Walls, 1859</a:t>
            </a:r>
          </a:p>
          <a:p>
            <a:r>
              <a:rPr lang="en-CA"/>
              <a:t>http://www.imj.org.il/en/collections/310208?itemNum=310208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imj.org.il/sites/default/files/collections/x04-111~1465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88913"/>
            <a:ext cx="5780087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684213" y="6092825"/>
            <a:ext cx="828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Louis de Clercq, Garden of Gethsemane and the Mount of Olives, 1859</a:t>
            </a:r>
          </a:p>
          <a:p>
            <a:r>
              <a:rPr lang="en-CA" sz="1400"/>
              <a:t>http://www.imj.org.il/en/collections/310203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imj.org.il/sites/default/files/collections/Abakanowicz%2C%20Magdalena%2C%20Negev%2C%2019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76200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2124075" y="5732463"/>
            <a:ext cx="642302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dirty="0"/>
              <a:t>Magdalena </a:t>
            </a:r>
            <a:r>
              <a:rPr lang="en-CA" dirty="0" err="1"/>
              <a:t>Abakanowicz</a:t>
            </a:r>
            <a:r>
              <a:rPr lang="en-CA" dirty="0"/>
              <a:t>, Negev, 1987 </a:t>
            </a:r>
          </a:p>
          <a:p>
            <a:r>
              <a:rPr lang="en-CA" dirty="0"/>
              <a:t>http://www.imj.org.il/en/collections/202028?itemNum=202028</a:t>
            </a:r>
          </a:p>
          <a:p>
            <a:endParaRPr lang="en-CA" dirty="0"/>
          </a:p>
          <a:p>
            <a:endParaRPr lang="en-CA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imj.org.il/sites/default/files/collections/x04-100~146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620713"/>
            <a:ext cx="7210425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2195513" y="5445125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Louis de Clercq, View of the Jerusalem Walls, 1859</a:t>
            </a:r>
          </a:p>
          <a:p>
            <a:r>
              <a:rPr lang="en-CA" sz="1400"/>
              <a:t>http://www.imj.org.il/en/collections/310208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imj.org.il/sites/default/files/collections/B05_0685%24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260350"/>
            <a:ext cx="3776662" cy="578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971550" y="6165850"/>
            <a:ext cx="88201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James Graham, Jérusalem, album of 87 albumen prints, 1853-57</a:t>
            </a:r>
          </a:p>
          <a:p>
            <a:r>
              <a:rPr lang="en-CA" sz="1400"/>
              <a:t>http://www.imj.org.il/en/collections/320959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imj.org.il/sites/default/files/collections/Salzmann%2C%20Auguste%2C%20Fragments%20Judaique%20et%20Romain%2C%201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0"/>
            <a:ext cx="76200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ChangeArrowheads="1"/>
          </p:cNvSpPr>
          <p:nvPr/>
        </p:nvSpPr>
        <p:spPr bwMode="auto">
          <a:xfrm>
            <a:off x="1116013" y="5876925"/>
            <a:ext cx="66786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/>
              <a:t>August Salzmann, Fragments Judaïque et Romain, 1854</a:t>
            </a:r>
          </a:p>
          <a:p>
            <a:r>
              <a:rPr lang="en-CA" sz="1400"/>
              <a:t>http://www.imj.org.il/en/collections/202376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1042988" y="5949950"/>
            <a:ext cx="63912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Ayelet Hashachar Cohen, Israeli, Jerusalem 1995, 1995</a:t>
            </a:r>
          </a:p>
          <a:p>
            <a:r>
              <a:rPr lang="en-CA"/>
              <a:t>http://www.imj.org.il/en/collections/309032?itemNum=309032</a:t>
            </a:r>
          </a:p>
        </p:txBody>
      </p:sp>
      <p:pic>
        <p:nvPicPr>
          <p:cNvPr id="32771" name="Picture 2" descr="http://www.imj.org.il/sites/default/files/collections/B02_03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404813"/>
            <a:ext cx="7620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ChangeArrowheads="1"/>
          </p:cNvSpPr>
          <p:nvPr/>
        </p:nvSpPr>
        <p:spPr bwMode="auto">
          <a:xfrm>
            <a:off x="1116013" y="5732463"/>
            <a:ext cx="66786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/>
              <a:t>Ayelet Hashachar Cohen, Jerusalem 1995, 1995</a:t>
            </a:r>
          </a:p>
          <a:p>
            <a:r>
              <a:rPr lang="en-CA"/>
              <a:t>http://www.imj.org.il/en/collections/309051?itemNum=309051</a:t>
            </a:r>
          </a:p>
        </p:txBody>
      </p:sp>
      <p:pic>
        <p:nvPicPr>
          <p:cNvPr id="33795" name="Picture 2" descr="http://www.imj.org.il/sites/default/files/collections/B02_0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0"/>
            <a:ext cx="7620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imj.org.il/sites/default/files/collections/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333375"/>
            <a:ext cx="365125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2124075" y="6092825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/>
              <a:t>Unidentified, La Passion à Nancy, 1905</a:t>
            </a:r>
          </a:p>
          <a:p>
            <a:r>
              <a:rPr lang="en-CA" sz="1400"/>
              <a:t>http://www.imj.org.il/en/collections/323130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imj.org.il/sites/default/files/collections/B02_0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260350"/>
            <a:ext cx="3721100" cy="586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1187450" y="6211888"/>
            <a:ext cx="624681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Unidentified, Life of Jesus Christ, 1902</a:t>
            </a:r>
          </a:p>
          <a:p>
            <a:r>
              <a:rPr lang="en-CA" sz="1400"/>
              <a:t>http://www.imj.org.il/en/collections/311494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557338"/>
            <a:ext cx="3670300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imj.org.il/sites/default/files/collections/B02_02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765175"/>
            <a:ext cx="5410200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Rectangle 2"/>
          <p:cNvSpPr>
            <a:spLocks noChangeArrowheads="1"/>
          </p:cNvSpPr>
          <p:nvPr/>
        </p:nvSpPr>
        <p:spPr bwMode="auto">
          <a:xfrm>
            <a:off x="1042988" y="4941888"/>
            <a:ext cx="66071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Adi Nes, Untitled, 1999</a:t>
            </a:r>
          </a:p>
          <a:p>
            <a:r>
              <a:rPr lang="en-CA"/>
              <a:t>http://www.imj.org.il/en/collections/202486?itemNum=202486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431800" y="4797425"/>
            <a:ext cx="8712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Rauf Mamedov, The Last Supper, 1998.</a:t>
            </a:r>
          </a:p>
          <a:p>
            <a:r>
              <a:rPr lang="en-CA"/>
              <a:t> http://museum.imj.org.il/imagine/collections/itemCopy.asp?itemNum=309444</a:t>
            </a:r>
          </a:p>
        </p:txBody>
      </p:sp>
      <p:pic>
        <p:nvPicPr>
          <p:cNvPr id="37891" name="Picture 4" descr="Image result for Rauf Mamedov, The Last Supper, 19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628775"/>
            <a:ext cx="8280400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042988" y="4797425"/>
            <a:ext cx="7273925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Andres Serrano, Black Supper, 1990 </a:t>
            </a:r>
          </a:p>
          <a:p>
            <a:r>
              <a:rPr lang="en-CA"/>
              <a:t>http://museum.imj.org.il/imagine/collections/itemCopy.asp?itemNum=311477</a:t>
            </a:r>
          </a:p>
        </p:txBody>
      </p:sp>
      <p:pic>
        <p:nvPicPr>
          <p:cNvPr id="38915" name="Picture 4" descr="Image result for Andres Serrano, Black Supper, 19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989138"/>
            <a:ext cx="8748712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imj.org.il/sites/default/files/collections/B96_0260~Igael%20Tumarkin-What%20I%20Did%20to%20Ducham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74625"/>
            <a:ext cx="6335712" cy="512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0" y="5657850"/>
            <a:ext cx="92884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Igael Tumarkin, What I Did to Duchamp, What Duchamp Did to Me (La Passion Selon Marcel)</a:t>
            </a:r>
          </a:p>
          <a:p>
            <a:r>
              <a:rPr lang="en-CA" sz="1600"/>
              <a:t>1995-96</a:t>
            </a:r>
          </a:p>
          <a:p>
            <a:r>
              <a:rPr lang="en-CA" sz="1600"/>
              <a:t>http://www.imj.org.il/en/collections/286204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imj.org.il/sites/default/files/collections/B01_00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260350"/>
            <a:ext cx="4557712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1187450" y="6092825"/>
            <a:ext cx="58864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Giuseppe Enrie, The Shroud of Turin, 1931</a:t>
            </a:r>
          </a:p>
          <a:p>
            <a:r>
              <a:rPr lang="en-CA" sz="1600"/>
              <a:t>http://www.imj.org.il/en/collections/309448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museum.imj.org.il/images/corridor/Bezalel/photography/revelation/B02_0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765175"/>
            <a:ext cx="37814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2"/>
          <p:cNvSpPr>
            <a:spLocks noChangeArrowheads="1"/>
          </p:cNvSpPr>
          <p:nvPr/>
        </p:nvSpPr>
        <p:spPr bwMode="auto">
          <a:xfrm>
            <a:off x="395288" y="4941888"/>
            <a:ext cx="84978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Adi Nes, Untitled, 1995</a:t>
            </a:r>
          </a:p>
          <a:p>
            <a:r>
              <a:rPr lang="en-CA"/>
              <a:t> http://museum.imj.org.il/imagine/collections/itemCopy.asp?itemNum=308938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museum.imj.org.il/images/corridor/Bezalel/photography/revelation/B02_0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125538"/>
            <a:ext cx="381000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611188" y="4724400"/>
            <a:ext cx="82089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Pavel Wohlberg, Gush Katif, 2001.</a:t>
            </a:r>
          </a:p>
          <a:p>
            <a:r>
              <a:rPr lang="en-CA"/>
              <a:t> http://museum.imj.org.il/imagine/collections/itemCopy.asp?itemNum=308921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684213" y="115888"/>
            <a:ext cx="52181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200"/>
              <a:t>See also these works in the Israel  Museum from the Revelation exhibition</a:t>
            </a:r>
          </a:p>
          <a:p>
            <a:r>
              <a:rPr lang="en-CA" sz="1200"/>
              <a:t>http://museum.imj.org.il/imagine/collections/exhibitions/10?</a:t>
            </a:r>
          </a:p>
        </p:txBody>
      </p:sp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981075"/>
            <a:ext cx="44672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981075"/>
            <a:ext cx="3986213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www.imj.org.il/sites/default/files/collections/nimro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9213" y="188913"/>
            <a:ext cx="3322637" cy="597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539750" y="6211888"/>
            <a:ext cx="89646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Itzhak Danziger, Nimrod, 1939</a:t>
            </a:r>
          </a:p>
          <a:p>
            <a:r>
              <a:rPr lang="en-CA"/>
              <a:t>http://www.imj.org.il/en/collections/73486?itemNum=73486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ChangeArrowheads="1"/>
          </p:cNvSpPr>
          <p:nvPr/>
        </p:nvSpPr>
        <p:spPr bwMode="auto">
          <a:xfrm>
            <a:off x="1187450" y="6021388"/>
            <a:ext cx="6858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Braco Dimitrijević, Triptychos Post Historicus, 1990</a:t>
            </a:r>
          </a:p>
          <a:p>
            <a:r>
              <a:rPr lang="en-CA"/>
              <a:t>http://www.imj.org.il/en/collections/291932?itemNum=291932</a:t>
            </a:r>
          </a:p>
        </p:txBody>
      </p:sp>
      <p:pic>
        <p:nvPicPr>
          <p:cNvPr id="45059" name="Picture 2" descr="http://www.imj.org.il/sites/default/files/collections/B90_0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333375"/>
            <a:ext cx="5275263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imj.org.il/sites/default/files/collections/Engelsberg%2C%20Leon-%20Jerusalem%20landscape_cropped~B69_0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476250"/>
            <a:ext cx="4459287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214313" y="5732463"/>
            <a:ext cx="89296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/>
              <a:t>Leon Engelsberg, Jerusalem Landscape, 1961</a:t>
            </a:r>
          </a:p>
          <a:p>
            <a:r>
              <a:rPr lang="en-CA"/>
              <a:t>http://www.imj.org.il/en/collections/296560?itemNum=296560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imj.org.il/sites/default/files/collections/Gross%2C%20Michael-Roof%20and%20window%20on%20Jerusalem_cropped~B67_0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0788" y="188913"/>
            <a:ext cx="2851150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1116013" y="6021388"/>
            <a:ext cx="6858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Michael Gross, Roof and Window in Jerusalem, 1966-67</a:t>
            </a:r>
          </a:p>
          <a:p>
            <a:r>
              <a:rPr lang="en-CA"/>
              <a:t>http://www.imj.org.il/en/collections/370864?itemNum=370864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imj.org.il/sites/default/files/collections/Cohen%2C%20Gabriel-%20Jerusalem~B73_1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476250"/>
            <a:ext cx="762000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395288" y="5732463"/>
            <a:ext cx="84978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Gabriel Cohen, Jerusalem 1973</a:t>
            </a:r>
          </a:p>
          <a:p>
            <a:r>
              <a:rPr lang="en-CA"/>
              <a:t>http://www.imj.org.il/en/collections/368516?itemNum=368516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imj.org.il/sites/default/files/collections/B00_1330~Menashe%20Kadishman-The%20Sacrifice%20of%20Isa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333375"/>
            <a:ext cx="4124325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2"/>
          <p:cNvSpPr>
            <a:spLocks noChangeArrowheads="1"/>
          </p:cNvSpPr>
          <p:nvPr/>
        </p:nvSpPr>
        <p:spPr bwMode="auto">
          <a:xfrm>
            <a:off x="1187450" y="5805488"/>
            <a:ext cx="7056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Menashe Kadishman, The Sacrifice of Isaac, 1982-84</a:t>
            </a:r>
          </a:p>
          <a:p>
            <a:r>
              <a:rPr lang="en-CA"/>
              <a:t> http://www.imj.org.il/en/collections/286468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imj.org.il/sites/default/files/collections/B95_0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8300" y="404813"/>
            <a:ext cx="4049713" cy="585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763713" y="6334125"/>
            <a:ext cx="6318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Igael Tumarkin, Chair, Altar, Iron Wall, 1994-95</a:t>
            </a:r>
          </a:p>
          <a:p>
            <a:r>
              <a:rPr lang="en-CA" sz="1400"/>
              <a:t>http://www.imj.org.il/en/collections/290806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imj.org.il/sites/default/files/collections/B85_06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549275"/>
            <a:ext cx="3887788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971550" y="5661025"/>
            <a:ext cx="7632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Uri Lifschitz, Sacrifice of Isaac, 1977-78</a:t>
            </a:r>
          </a:p>
          <a:p>
            <a:r>
              <a:rPr lang="en-CA" sz="1400"/>
              <a:t>http://www.imj.org.il/en/collections/549110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imj.org.il/sites/default/files/collections/Dana%20Levy%204~B11_0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620713"/>
            <a:ext cx="7620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2"/>
          <p:cNvSpPr>
            <a:spLocks noChangeArrowheads="1"/>
          </p:cNvSpPr>
          <p:nvPr/>
        </p:nvSpPr>
        <p:spPr bwMode="auto">
          <a:xfrm>
            <a:off x="2195513" y="5445125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Dana Levy, Silent Among Us, 2008</a:t>
            </a:r>
          </a:p>
          <a:p>
            <a:r>
              <a:rPr lang="en-CA"/>
              <a:t>http://www.imj.org.il/en/collections/479421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imj.org.il/sites/default/files/collections/Reeb%2C%20David%20The%20Green%20Line%2C%201985~B87_099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88913"/>
            <a:ext cx="38862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1763713" y="6092825"/>
            <a:ext cx="595788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David Reeb, The Green Line, 1985</a:t>
            </a:r>
          </a:p>
          <a:p>
            <a:r>
              <a:rPr lang="en-CA" sz="1600"/>
              <a:t>http://www.imj.org.il/en/collections/312001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imj.org.il/sites/default/files/collections/Ofek%2C%20Avraham~The%20Russian%20Compound~B63_12_3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333375"/>
            <a:ext cx="4718050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539750" y="5876925"/>
            <a:ext cx="8064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Avraham Ofek, Jerusalem, the Russian Compound, 1963</a:t>
            </a:r>
          </a:p>
          <a:p>
            <a:r>
              <a:rPr lang="en-CA"/>
              <a:t>http://www.imj.org.il/en/collections/283384?itemNum=283384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www.imj.org.il/sites/default/files/collections/Romano%2C%20Assaf%20B05_15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052513"/>
            <a:ext cx="7620000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2"/>
          <p:cNvSpPr>
            <a:spLocks noChangeArrowheads="1"/>
          </p:cNvSpPr>
          <p:nvPr/>
        </p:nvSpPr>
        <p:spPr bwMode="auto">
          <a:xfrm>
            <a:off x="1979613" y="5157788"/>
            <a:ext cx="4572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Assaf Romano, Shlomzion, 2002</a:t>
            </a:r>
          </a:p>
          <a:p>
            <a:r>
              <a:rPr lang="en-CA" sz="1400"/>
              <a:t>http://www.imj.org.il/en/collections/443608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ttps://www.imj.org.il/sites/default/files/collections/B06_21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7620000" cy="602932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6211669"/>
            <a:ext cx="6539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Angela </a:t>
            </a:r>
            <a:r>
              <a:rPr lang="en-CA" dirty="0" err="1"/>
              <a:t>Strassheim</a:t>
            </a:r>
            <a:r>
              <a:rPr lang="en-CA" dirty="0"/>
              <a:t>, Untitled (horses), 2004 </a:t>
            </a:r>
          </a:p>
          <a:p>
            <a:r>
              <a:rPr lang="en-CA" dirty="0"/>
              <a:t>https://www.imj.org.il/en/collections/324002?itemNum=324002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www.imj.org.il/sites/default/files/collections/Pins%2C%20Jacob%2C%20White%20Sky%20Above%20Jerusalem%2C%201980%2C%20B09_0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620713"/>
            <a:ext cx="5603875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2"/>
          <p:cNvSpPr>
            <a:spLocks noChangeArrowheads="1"/>
          </p:cNvSpPr>
          <p:nvPr/>
        </p:nvSpPr>
        <p:spPr bwMode="auto">
          <a:xfrm>
            <a:off x="971550" y="5661025"/>
            <a:ext cx="66786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Jacob Pins, White Sky Above Jerusalem, 1980</a:t>
            </a:r>
          </a:p>
          <a:p>
            <a:r>
              <a:rPr lang="en-CA"/>
              <a:t>http://www.imj.org.il/en/collections/445040?itemNum=445040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www.imj.org.il/sites/default/files/collections/Mendelsoh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0"/>
            <a:ext cx="76200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1116013" y="5516563"/>
            <a:ext cx="64627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Erich Mendelsohn, The Schocken House, 1934-1936</a:t>
            </a:r>
          </a:p>
          <a:p>
            <a:r>
              <a:rPr lang="en-CA"/>
              <a:t>http://www.imj.org.il/en/collections/221922?itemNum=221922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imj.org.il/sites/default/files/collections/B51_12_30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260350"/>
            <a:ext cx="4608512" cy="551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2"/>
          <p:cNvSpPr>
            <a:spLocks noChangeArrowheads="1"/>
          </p:cNvSpPr>
          <p:nvPr/>
        </p:nvSpPr>
        <p:spPr bwMode="auto">
          <a:xfrm>
            <a:off x="539750" y="5934075"/>
            <a:ext cx="747077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Geppler, God Crying (Caricature), Undated</a:t>
            </a:r>
          </a:p>
          <a:p>
            <a:r>
              <a:rPr lang="en-CA" sz="1600"/>
              <a:t>http://www.imj.org.il/en/collections/252771?itemNum=252771</a:t>
            </a:r>
          </a:p>
          <a:p>
            <a:endParaRPr lang="en-CA" sz="16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museum.imj.org.il/images/corridor/Bezalel/modern/Dada%20and%20Surrealism/Dali-The%20Wailing%20Wall~B76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765175"/>
            <a:ext cx="26003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179388" y="5300663"/>
            <a:ext cx="8785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Salvador Dalí, The Wailing Wall, 1989</a:t>
            </a:r>
          </a:p>
          <a:p>
            <a:r>
              <a:rPr lang="en-CA"/>
              <a:t>http://museum.imj.org.il/imagine/collections/itemCopy.asp?table=comb&amp;itemNum=243939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imj.org.il/sites/default/files/collections/B95_0589~Neustein%20Joshua~How%20history%20became%20geography%2019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260350"/>
            <a:ext cx="4392613" cy="530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395288" y="5805488"/>
            <a:ext cx="85328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Joshua Neustein, How History Became Geography, 1990</a:t>
            </a:r>
          </a:p>
          <a:p>
            <a:r>
              <a:rPr lang="en-CA" sz="1400"/>
              <a:t>http://www.imj.org.il/en/collections/285878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imj.org.il/sites/default/files/collections/Gerome~jew%20at%20the%20wall~912_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188913"/>
            <a:ext cx="3603625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2"/>
          <p:cNvSpPr>
            <a:spLocks noChangeArrowheads="1"/>
          </p:cNvSpPr>
          <p:nvPr/>
        </p:nvSpPr>
        <p:spPr bwMode="auto">
          <a:xfrm>
            <a:off x="0" y="5934075"/>
            <a:ext cx="94678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Jean-Leon Gerome, A Jew at the Wall of the Temple of Solomon in Jerusalem, ca. 1877</a:t>
            </a:r>
          </a:p>
          <a:p>
            <a:r>
              <a:rPr lang="en-CA"/>
              <a:t>http://www.imj.org.il/en/collections/308881?itemNum=308881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www.imj.org.il/sites/default/files/collections/B88_02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052513"/>
            <a:ext cx="5400675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0" y="5229225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Ephraim Moses Lilien, An Allegorical Wedding: Sketch for a carpet dedicated to Mr. and Mrs. David Wolffsohn, Triptych (from right to left): Exile, Marriage, Redemption, 1906</a:t>
            </a:r>
          </a:p>
          <a:p>
            <a:r>
              <a:rPr lang="en-CA"/>
              <a:t>http://www.imj.org.il/en/collections/298075?itemNum=298075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imj.org.il/sites/default/files/collections/165%240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0"/>
            <a:ext cx="4756150" cy="620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 noChangeArrowheads="1"/>
          </p:cNvSpPr>
          <p:nvPr/>
        </p:nvSpPr>
        <p:spPr bwMode="auto">
          <a:xfrm>
            <a:off x="755650" y="5949950"/>
            <a:ext cx="75612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Blue Cypress carpet, Israel, 1920-31</a:t>
            </a:r>
          </a:p>
          <a:p>
            <a:r>
              <a:rPr lang="en-CA"/>
              <a:t>http://www.imj.org.il/en/collections/353807?itemNum=353807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www.imj.org.il/sites/default/files/collections/Lear%2C%20Edgar%2C%20View%20of%20Jerusal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76200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0" y="5589588"/>
            <a:ext cx="88566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Edward Lear, Jerusalem from the Mount of Olives, 1858-59</a:t>
            </a:r>
          </a:p>
          <a:p>
            <a:r>
              <a:rPr lang="en-CA"/>
              <a:t>http://www.imj.org.il/en/collections/370918?itemNum=370918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://www.imj.org.il/sites/default/files/collections/Lear~view%20of%20jerusalem%20~%20M3535%204%20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7620000" cy="469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1187450" y="5516563"/>
            <a:ext cx="6858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Edward Lear, View of Jerusalem from the Mount of Olives, 1858</a:t>
            </a:r>
          </a:p>
          <a:p>
            <a:r>
              <a:rPr lang="en-CA"/>
              <a:t>http://www.imj.org.il/en/collections/308777?itemNum=308777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://www.imj.org.il/sites/default/files/collections/B98_06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0350"/>
            <a:ext cx="76200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Rectangle 2"/>
          <p:cNvSpPr>
            <a:spLocks noChangeArrowheads="1"/>
          </p:cNvSpPr>
          <p:nvPr/>
        </p:nvSpPr>
        <p:spPr bwMode="auto">
          <a:xfrm>
            <a:off x="827088" y="5732463"/>
            <a:ext cx="65357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David Roberts, Jerusalem, 1845.</a:t>
            </a:r>
          </a:p>
          <a:p>
            <a:r>
              <a:rPr lang="en-CA"/>
              <a:t>http://www.imj.org.il/en/collections/506539?itemNum=506539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imj.org.il/sites/default/files/collections/L_79_2~Joseph%20Mallord%20William%20Turner%2C%20N-W%20View%20of%20Jerusalem%2C%20c%201832-3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88913"/>
            <a:ext cx="7620000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2"/>
          <p:cNvSpPr>
            <a:spLocks noChangeArrowheads="1"/>
          </p:cNvSpPr>
          <p:nvPr/>
        </p:nvSpPr>
        <p:spPr bwMode="auto">
          <a:xfrm>
            <a:off x="0" y="5157788"/>
            <a:ext cx="8964613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Joseph Mallord William Turner, North-West View of Jerusalem, 1832-34.</a:t>
            </a:r>
          </a:p>
          <a:p>
            <a:r>
              <a:rPr lang="en-CA"/>
              <a:t>http://www.imj.org.il/en/collections/308778?itemNum=308778</a:t>
            </a:r>
          </a:p>
          <a:p>
            <a:r>
              <a:rPr lang="en-CA"/>
              <a:t>	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www.imj.org.il/sites/default/files/collections/B87_09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692150"/>
            <a:ext cx="7620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2"/>
          <p:cNvSpPr>
            <a:spLocks noChangeArrowheads="1"/>
          </p:cNvSpPr>
          <p:nvPr/>
        </p:nvSpPr>
        <p:spPr bwMode="auto">
          <a:xfrm>
            <a:off x="0" y="5805488"/>
            <a:ext cx="92519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Joseph Mallord William Turner, Jerusalem from the Mount of Olives, 1834-35.</a:t>
            </a:r>
          </a:p>
          <a:p>
            <a:r>
              <a:rPr lang="en-CA"/>
              <a:t>http://www.imj.org.il/en/collections/506540?itemNum=506540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www.imj.org.il/sites/default/files/collections/Rembrandt%2C%20St%20Peter%20in%20Prison%2C%201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333375"/>
            <a:ext cx="4321175" cy="531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2"/>
          <p:cNvSpPr>
            <a:spLocks noChangeArrowheads="1"/>
          </p:cNvSpPr>
          <p:nvPr/>
        </p:nvSpPr>
        <p:spPr bwMode="auto">
          <a:xfrm>
            <a:off x="468313" y="5805488"/>
            <a:ext cx="8064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Rembrandt van Rijn, St. Peter in Prison (St. Peter Kneeling), 1631</a:t>
            </a:r>
          </a:p>
          <a:p>
            <a:r>
              <a:rPr lang="en-CA"/>
              <a:t>http://www.imj.org.il/en/collections/191478?itemNum=191478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imj.org.il/sites/default/files/collections/Wallinger%2C%20Mark%2C%20Ecce%20Homo%2C%2019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404813"/>
            <a:ext cx="3603625" cy="554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1042988" y="6021388"/>
            <a:ext cx="7038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/>
              <a:t>Mark Wallinger, Ecce Homo, 1999</a:t>
            </a:r>
          </a:p>
          <a:p>
            <a:r>
              <a:rPr lang="en-CA"/>
              <a:t>http://www.imj.org.il/en/collections/199788?itemNum=199788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museum.imj.org.il/images/corridor/Bezalel/israeli/Abramson,%20Larry/Abramson,%20Larry,%20Return%20of%20the%20Black%20Square~B92_1558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875" y="620713"/>
            <a:ext cx="22764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71438" y="5157788"/>
            <a:ext cx="907256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Larry Abramson, Return of the Black Square IV, 1990</a:t>
            </a:r>
          </a:p>
          <a:p>
            <a:r>
              <a:rPr lang="en-CA" sz="1400"/>
              <a:t>http://museum.imj.org.il/imagine/collections/itemCopy.asp?table=comb&amp;itemNum=312007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5200" y="188913"/>
            <a:ext cx="4686300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0" y="6021388"/>
            <a:ext cx="91440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Maurycy Gottlieb, Christ before His Judges, 1877–79 http://museum.imj.org.il/imagine/collections/itemCopy.asp?table=comb&amp;itemNum=376078</a:t>
            </a:r>
          </a:p>
          <a:p>
            <a:endParaRPr lang="en-CA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ChangeArrowheads="1"/>
          </p:cNvSpPr>
          <p:nvPr/>
        </p:nvSpPr>
        <p:spPr bwMode="auto">
          <a:xfrm>
            <a:off x="1547813" y="6165850"/>
            <a:ext cx="88201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Samuel Hirszenberg, The Wandering Jew (or The Eternal Jew), 1899</a:t>
            </a:r>
          </a:p>
          <a:p>
            <a:r>
              <a:rPr lang="en-CA" sz="1400"/>
              <a:t>http://museum.imj.org.il/en/audioguides/jesus/page/?id=734</a:t>
            </a:r>
          </a:p>
        </p:txBody>
      </p:sp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88913"/>
            <a:ext cx="4608512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ChangeArrowheads="1"/>
          </p:cNvSpPr>
          <p:nvPr/>
        </p:nvSpPr>
        <p:spPr bwMode="auto">
          <a:xfrm>
            <a:off x="539750" y="5876925"/>
            <a:ext cx="6534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Jakob Steinhardt, The Temple , 1925-30</a:t>
            </a:r>
          </a:p>
          <a:p>
            <a:r>
              <a:rPr lang="en-CA"/>
              <a:t> http://www.imj.org.il/en/collections/400275?itemNum=400275</a:t>
            </a:r>
          </a:p>
        </p:txBody>
      </p:sp>
      <p:pic>
        <p:nvPicPr>
          <p:cNvPr id="71683" name="Picture 2" descr="http://www.imj.org.il/sites/default/files/collections/B55_04_17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549275"/>
            <a:ext cx="6294438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1042988" y="5732463"/>
            <a:ext cx="624681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Motti Mizrachi,Via Dolorosa, 1973</a:t>
            </a:r>
          </a:p>
          <a:p>
            <a:r>
              <a:rPr lang="en-CA"/>
              <a:t>http://museum.imj.org.il/en/audioguides/jesus/page/?id=742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15888"/>
            <a:ext cx="4973637" cy="566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www.imj.org.il/sites/default/files/collections/Mizrachi%2C%20Foot%20with%20Wing%2C%201973~B80_0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0"/>
            <a:ext cx="4103687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Rectangle 2"/>
          <p:cNvSpPr>
            <a:spLocks noChangeArrowheads="1"/>
          </p:cNvSpPr>
          <p:nvPr/>
        </p:nvSpPr>
        <p:spPr bwMode="auto">
          <a:xfrm>
            <a:off x="2411413" y="5949950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Motti Mizrachi, Facing the City, 1975</a:t>
            </a:r>
          </a:p>
          <a:p>
            <a:r>
              <a:rPr lang="en-CA" sz="1600"/>
              <a:t>http://www.imj.org.il/en/collections/296746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www.imj.org.il/sites/default/files/collections/B95_0615~Nachum%20Miller-Apocalyptic%20Landsca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239713"/>
            <a:ext cx="7116763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Rectangle 2"/>
          <p:cNvSpPr>
            <a:spLocks noChangeArrowheads="1"/>
          </p:cNvSpPr>
          <p:nvPr/>
        </p:nvSpPr>
        <p:spPr bwMode="auto">
          <a:xfrm>
            <a:off x="2195513" y="6211888"/>
            <a:ext cx="4572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Nahum Miller, Apocalypsa, 1987</a:t>
            </a:r>
          </a:p>
          <a:p>
            <a:r>
              <a:rPr lang="en-CA" sz="1400"/>
              <a:t>http://www.imj.org.il/en/collections/388539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museum.imj.org.il/images/corridor/Bezalel/photography/revelation/revelation/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908050"/>
            <a:ext cx="3311525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Rectangle 2"/>
          <p:cNvSpPr>
            <a:spLocks noChangeArrowheads="1"/>
          </p:cNvSpPr>
          <p:nvPr/>
        </p:nvSpPr>
        <p:spPr bwMode="auto">
          <a:xfrm>
            <a:off x="179388" y="5589588"/>
            <a:ext cx="89646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NL"/>
              <a:t>Jan van Leeuwen, Kiss of Judas, 1992.</a:t>
            </a:r>
          </a:p>
          <a:p>
            <a:r>
              <a:rPr lang="en-CA"/>
              <a:t>http://museum.imj.org.il/imagine/collections/itemCopy.asp?itemNum=323127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museum.imj.org.il/images/corridor/Bezalel/modern/New%20Modern%20Scans/c-d/carrington-abulating%20harpies~B60_645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692150"/>
            <a:ext cx="381000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Rectangle 2"/>
          <p:cNvSpPr>
            <a:spLocks noChangeArrowheads="1"/>
          </p:cNvSpPr>
          <p:nvPr/>
        </p:nvSpPr>
        <p:spPr bwMode="auto">
          <a:xfrm>
            <a:off x="179388" y="5373688"/>
            <a:ext cx="8785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Leonora Carrington, Assurbanipal Abluting Harpies, 1958 </a:t>
            </a:r>
          </a:p>
          <a:p>
            <a:r>
              <a:rPr lang="en-CA" sz="1600"/>
              <a:t>http://museum.imj.org.il/imagine/collections/itemCopy.asp?table=comb&amp;itemNum=192995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imj.org.il/sites/default/files/collections/B66_03_05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333375"/>
            <a:ext cx="3744912" cy="525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Rectangle 2"/>
          <p:cNvSpPr>
            <a:spLocks noChangeArrowheads="1"/>
          </p:cNvSpPr>
          <p:nvPr/>
        </p:nvSpPr>
        <p:spPr bwMode="auto">
          <a:xfrm>
            <a:off x="179388" y="5949950"/>
            <a:ext cx="89646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Albrecht Dürer, The Presentation of the Virgin in the Temple, from "The Life of the Virgin" </a:t>
            </a:r>
          </a:p>
          <a:p>
            <a:r>
              <a:rPr lang="en-CA" sz="1600"/>
              <a:t>http://www.imj.org.il/en/collections/578404?itemNum=578404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www.imj.org.il/sites/default/files/collections/B99_0921%24pJerS3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15888"/>
            <a:ext cx="4706937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323850" y="5949950"/>
            <a:ext cx="9144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 dirty="0"/>
              <a:t>Alfred </a:t>
            </a:r>
            <a:r>
              <a:rPr lang="en-CA" sz="1400" dirty="0" err="1"/>
              <a:t>Bernheim</a:t>
            </a:r>
            <a:r>
              <a:rPr lang="en-CA" sz="1400" dirty="0"/>
              <a:t>, Minaret, Jerusalem, Undated</a:t>
            </a:r>
          </a:p>
          <a:p>
            <a:r>
              <a:rPr lang="en-CA" sz="1400" dirty="0"/>
              <a:t>http://www.imj.org.il/en/collections/511967?itemNum=511967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imj.org.il/sites/default/files/collections/L-B90_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0"/>
            <a:ext cx="76200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2411413" y="6021388"/>
            <a:ext cx="457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Jonathan Borofsky, Self-Portrait, 1980-87</a:t>
            </a:r>
          </a:p>
          <a:p>
            <a:r>
              <a:rPr lang="en-CA" sz="1600"/>
              <a:t>http://www.imj.org.il/en/collections/390554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www.imj.org.il/sites/default/files/collections/B99_0921%24pJerS2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33909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5934075"/>
            <a:ext cx="4211638" cy="739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CA" sz="1050" dirty="0"/>
              <a:t>Alfred </a:t>
            </a:r>
            <a:r>
              <a:rPr lang="en-CA" sz="1050" dirty="0" err="1"/>
              <a:t>Bernheim</a:t>
            </a:r>
            <a:r>
              <a:rPr lang="en-CA" sz="1050" dirty="0"/>
              <a:t>, Welcome Home inscription for Mecca pilgrim, Old City, Jerusalem, Undated</a:t>
            </a:r>
          </a:p>
          <a:p>
            <a:pPr>
              <a:defRPr/>
            </a:pPr>
            <a:r>
              <a:rPr lang="en-CA" sz="1050" dirty="0"/>
              <a:t>http://www.imj.org.il/en/collections/511620?itemNum=511620</a:t>
            </a:r>
          </a:p>
          <a:p>
            <a:pPr>
              <a:defRPr/>
            </a:pPr>
            <a:r>
              <a:rPr lang="en-CA" sz="1050" dirty="0"/>
              <a:t>See also:</a:t>
            </a:r>
          </a:p>
        </p:txBody>
      </p:sp>
      <p:sp>
        <p:nvSpPr>
          <p:cNvPr id="79876" name="TextBox 3"/>
          <p:cNvSpPr txBox="1">
            <a:spLocks noChangeArrowheads="1"/>
          </p:cNvSpPr>
          <p:nvPr/>
        </p:nvSpPr>
        <p:spPr bwMode="auto">
          <a:xfrm>
            <a:off x="4284663" y="188913"/>
            <a:ext cx="9302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400"/>
              <a:t>See also:</a:t>
            </a:r>
          </a:p>
          <a:p>
            <a:endParaRPr lang="en-CA" sz="1400"/>
          </a:p>
        </p:txBody>
      </p:sp>
      <p:pic>
        <p:nvPicPr>
          <p:cNvPr id="7987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0"/>
            <a:ext cx="3155950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6275" y="3573463"/>
            <a:ext cx="307340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s://www.imj.org.il/sites/default/files/collections/B99_0921%24pJerS2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620688"/>
            <a:ext cx="3013085" cy="468052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71600" y="5733256"/>
            <a:ext cx="6534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dirty="0"/>
              <a:t>Alfred </a:t>
            </a:r>
            <a:r>
              <a:rPr lang="en-CA" dirty="0" err="1"/>
              <a:t>Bernheim</a:t>
            </a:r>
            <a:r>
              <a:rPr lang="en-CA" dirty="0"/>
              <a:t>, Via Dolorosa, Jerusalem, Undated</a:t>
            </a:r>
          </a:p>
          <a:p>
            <a:pPr>
              <a:defRPr/>
            </a:pPr>
            <a:r>
              <a:rPr lang="en-CA" dirty="0"/>
              <a:t>https://www.imj.org.il/en/collections/512202?itemNum=512202</a:t>
            </a:r>
          </a:p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https://www.imj.org.il/sites/default/files/collections/B99_0921%24pJerS3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7620000" cy="489585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71600" y="5805264"/>
            <a:ext cx="685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dirty="0"/>
              <a:t>Alfred </a:t>
            </a:r>
            <a:r>
              <a:rPr lang="en-CA" dirty="0" err="1"/>
              <a:t>Bernheim</a:t>
            </a:r>
            <a:r>
              <a:rPr lang="en-CA" dirty="0"/>
              <a:t>, Damascus Gate, Jerusalem, before 1967</a:t>
            </a:r>
          </a:p>
          <a:p>
            <a:pPr>
              <a:defRPr/>
            </a:pPr>
            <a:r>
              <a:rPr lang="en-CA" dirty="0"/>
              <a:t>https://www.imj.org.il/en/collections/511685?itemNum=511685</a:t>
            </a:r>
          </a:p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https://www.imj.org.il/sites/default/files/collections/B99_0921%24pOb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620688"/>
            <a:ext cx="3769889" cy="496855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11560" y="5733256"/>
            <a:ext cx="92525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dirty="0"/>
              <a:t>Alfred </a:t>
            </a:r>
            <a:r>
              <a:rPr lang="en-CA" dirty="0" err="1"/>
              <a:t>Bernheim</a:t>
            </a:r>
            <a:r>
              <a:rPr lang="en-CA" dirty="0"/>
              <a:t>, Banister, Jerusalem, undated</a:t>
            </a:r>
          </a:p>
          <a:p>
            <a:pPr>
              <a:defRPr/>
            </a:pPr>
            <a:r>
              <a:rPr lang="en-CA" dirty="0"/>
              <a:t>https://www.imj.org.il/en/collections/511636?itemNum=511636</a:t>
            </a:r>
          </a:p>
          <a:p>
            <a:pPr>
              <a:defRPr/>
            </a:pPr>
            <a:endParaRPr lang="en-CA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https://www.imj.org.il/sites/default/files/collections/B99_0921%24pOb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7620000" cy="532447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619672" y="5949280"/>
            <a:ext cx="65047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Alfred </a:t>
            </a:r>
            <a:r>
              <a:rPr lang="en-CA" dirty="0" err="1"/>
              <a:t>Bernheim</a:t>
            </a:r>
            <a:r>
              <a:rPr lang="en-CA" dirty="0"/>
              <a:t>, Embroidered Dress, undated </a:t>
            </a:r>
          </a:p>
          <a:p>
            <a:r>
              <a:rPr lang="en-CA" dirty="0"/>
              <a:t>https://www.imj.org.il/en/collections/511697?itemNum=511697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https://www.imj.org.il/sites/default/files/collections/B99_0921%24pJerS3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171400"/>
            <a:ext cx="7620000" cy="5200651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5517232"/>
            <a:ext cx="72891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Alfred </a:t>
            </a:r>
            <a:r>
              <a:rPr lang="en-CA" dirty="0" err="1"/>
              <a:t>Bernheim</a:t>
            </a:r>
            <a:r>
              <a:rPr lang="en-CA" dirty="0"/>
              <a:t>,</a:t>
            </a:r>
            <a:r>
              <a:rPr lang="en-CA" i="1" dirty="0"/>
              <a:t> </a:t>
            </a:r>
            <a:r>
              <a:rPr lang="en-CA" dirty="0"/>
              <a:t>Golden Gate, view from </a:t>
            </a:r>
            <a:r>
              <a:rPr lang="en-CA" dirty="0" err="1"/>
              <a:t>Haram</a:t>
            </a:r>
            <a:r>
              <a:rPr lang="en-CA" dirty="0"/>
              <a:t> </a:t>
            </a:r>
            <a:r>
              <a:rPr lang="en-CA" dirty="0" err="1"/>
              <a:t>esh</a:t>
            </a:r>
            <a:r>
              <a:rPr lang="en-CA" dirty="0"/>
              <a:t>-Sharif, undated </a:t>
            </a:r>
          </a:p>
          <a:p>
            <a:r>
              <a:rPr lang="en-CA" dirty="0"/>
              <a:t>https://www.imj.org.il/en/collections/511726?itemNum=511726</a:t>
            </a:r>
          </a:p>
          <a:p>
            <a:r>
              <a:rPr lang="en-CA" dirty="0"/>
              <a:t> 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https://www.imj.org.il/sites/default/files/collections/B99_0921%24pJerS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6632"/>
            <a:ext cx="6512702" cy="604867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115616" y="6237312"/>
            <a:ext cx="6015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Alfred </a:t>
            </a:r>
            <a:r>
              <a:rPr lang="en-CA" dirty="0" err="1"/>
              <a:t>Bernheim</a:t>
            </a:r>
            <a:r>
              <a:rPr lang="en-CA" dirty="0"/>
              <a:t>, Near Jaffa Gate, Jerusalem, after 1967 </a:t>
            </a:r>
          </a:p>
          <a:p>
            <a:r>
              <a:rPr lang="en-CA" dirty="0"/>
              <a:t>https://www.imj.org.il/en/collections/511770 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https://www.imj.org.il/sites/default/files/collections/B99_0921%24pJerS2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4637315" cy="576064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763688" y="6021288"/>
            <a:ext cx="65689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Alfred </a:t>
            </a:r>
            <a:r>
              <a:rPr lang="en-CA" dirty="0" err="1"/>
              <a:t>Bernheim</a:t>
            </a:r>
            <a:r>
              <a:rPr lang="en-CA" dirty="0"/>
              <a:t>,</a:t>
            </a:r>
            <a:r>
              <a:rPr lang="en-CA" i="1" dirty="0"/>
              <a:t> </a:t>
            </a:r>
            <a:r>
              <a:rPr lang="en-CA" dirty="0" err="1"/>
              <a:t>Haram</a:t>
            </a:r>
            <a:r>
              <a:rPr lang="en-CA" dirty="0"/>
              <a:t> </a:t>
            </a:r>
            <a:r>
              <a:rPr lang="en-CA" dirty="0" err="1"/>
              <a:t>esh</a:t>
            </a:r>
            <a:r>
              <a:rPr lang="en-CA" dirty="0"/>
              <a:t>-Sharif, Jerusalem, undated </a:t>
            </a:r>
          </a:p>
          <a:p>
            <a:r>
              <a:rPr lang="en-CA" dirty="0"/>
              <a:t>https://www.imj.org.il/en/collections/511749?itemNum=511749 </a:t>
            </a:r>
          </a:p>
          <a:p>
            <a:r>
              <a:rPr lang="en-CA" dirty="0"/>
              <a:t> 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https://www.imj.org.il/sites/default/files/collections/B99_0921%24pAP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60648"/>
            <a:ext cx="3902224" cy="541975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971600" y="5733256"/>
            <a:ext cx="65390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Alfred </a:t>
            </a:r>
            <a:r>
              <a:rPr lang="en-CA" dirty="0" err="1"/>
              <a:t>Bernheim</a:t>
            </a:r>
            <a:r>
              <a:rPr lang="en-CA" dirty="0"/>
              <a:t>, Anglo-Palestine Bank, Jerusalem, 1936-9</a:t>
            </a:r>
          </a:p>
          <a:p>
            <a:r>
              <a:rPr lang="en-CA" dirty="0"/>
              <a:t>https://www.imj.org.il/en/collections/512445?itemNum=512445</a:t>
            </a:r>
          </a:p>
          <a:p>
            <a:endParaRPr lang="en-CA" dirty="0"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https://www.imj.org.il/sites/default/files/collections/B99_0921%24pJer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4736506" cy="5976664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899592" y="6237312"/>
            <a:ext cx="7156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/>
              <a:t>Alfred </a:t>
            </a:r>
            <a:r>
              <a:rPr lang="en-CA" dirty="0" err="1"/>
              <a:t>Bernheim</a:t>
            </a:r>
            <a:r>
              <a:rPr lang="en-CA" dirty="0"/>
              <a:t>, Shrine of the Book, The Israel Museum, Jerusalem</a:t>
            </a:r>
          </a:p>
          <a:p>
            <a:r>
              <a:rPr lang="en-CA" dirty="0"/>
              <a:t>https://www.imj.org.il/en/collections/514978?itemNum=514978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imj.org.il/sites/default/files/collections/B13_1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1844675"/>
            <a:ext cx="4679950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2339975" y="5157788"/>
            <a:ext cx="4572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Nira Pereg, Sarah Sarah, 2012</a:t>
            </a:r>
          </a:p>
          <a:p>
            <a:r>
              <a:rPr lang="en-CA" sz="1400"/>
              <a:t>http://www.imj.org.il/en/collections/552130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www.imj.org.il/sites/default/files/collections/361-50079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319088"/>
            <a:ext cx="3744912" cy="552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755650" y="5949950"/>
            <a:ext cx="6858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Rabbi Ya’akov Meir, Jerusalem, Early 20th century</a:t>
            </a:r>
          </a:p>
          <a:p>
            <a:r>
              <a:rPr lang="en-CA"/>
              <a:t>http://www.imj.org.il/en/collections/516669?itemNum=516669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imj.org.il/sites/default/files/collections/316-7007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260350"/>
            <a:ext cx="3240087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Rectangle 2"/>
          <p:cNvSpPr>
            <a:spLocks noChangeArrowheads="1"/>
          </p:cNvSpPr>
          <p:nvPr/>
        </p:nvSpPr>
        <p:spPr bwMode="auto">
          <a:xfrm>
            <a:off x="0" y="5657850"/>
            <a:ext cx="91440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400"/>
              <a:t>David and Rina Davidoff, after their betrothal dressed in Bukharan traditional festive attire,</a:t>
            </a:r>
          </a:p>
          <a:p>
            <a:r>
              <a:rPr lang="en-CA" sz="1400"/>
              <a:t>Jerusalem, 1927</a:t>
            </a:r>
          </a:p>
          <a:p>
            <a:r>
              <a:rPr lang="en-CA" sz="1400"/>
              <a:t>http://www.imj.org.il/en/collections/516645?itemNum=516645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www.imj.org.il/sites/default/files/collections/Salzmann%2C%20Auguste%2C%20Fragments%20Judaique%20et%20Romain%2C%201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0"/>
            <a:ext cx="76200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7" name="Rectangle 2"/>
          <p:cNvSpPr>
            <a:spLocks noChangeArrowheads="1"/>
          </p:cNvSpPr>
          <p:nvPr/>
        </p:nvSpPr>
        <p:spPr bwMode="auto">
          <a:xfrm>
            <a:off x="971550" y="5949950"/>
            <a:ext cx="71294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August Salzmann, Fragments Judaï que et Romain, 1854</a:t>
            </a:r>
          </a:p>
          <a:p>
            <a:r>
              <a:rPr lang="en-CA"/>
              <a:t>http://www.imj.org.il/en/collections/202376?itemNum=202376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imj.org.il/sites/default/files/collections/Poussin%20Nicolas%2C%20The%20Destruction%20of%20the%20Temple%20of%20jerusalem%2C%201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88913"/>
            <a:ext cx="76200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ctangle 2"/>
          <p:cNvSpPr>
            <a:spLocks noChangeArrowheads="1"/>
          </p:cNvSpPr>
          <p:nvPr/>
        </p:nvSpPr>
        <p:spPr bwMode="auto">
          <a:xfrm>
            <a:off x="250825" y="6021388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Nicolas Poussin, The Destruction and Sack of the Temple of Jerusalem, 1625-26</a:t>
            </a:r>
          </a:p>
          <a:p>
            <a:r>
              <a:rPr lang="en-CA" sz="1600"/>
              <a:t>http://www.imj.org.il/en/collections/199789?itemNum=199789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www.imj.org.il/sites/default/files/collections/196%24001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88913"/>
            <a:ext cx="4437062" cy="568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ctangle 2"/>
          <p:cNvSpPr>
            <a:spLocks noChangeArrowheads="1"/>
          </p:cNvSpPr>
          <p:nvPr/>
        </p:nvSpPr>
        <p:spPr bwMode="auto">
          <a:xfrm>
            <a:off x="179388" y="594995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Sukkah, Fishach, Southern Germany, Second half of the 19th century</a:t>
            </a:r>
          </a:p>
          <a:p>
            <a:r>
              <a:rPr lang="en-CA"/>
              <a:t>http://www.imj.org.il/en/collections/199807?itemNum=199807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www.imj.org.il/sites/default/files/collections/177%240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88913"/>
            <a:ext cx="7620000" cy="560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ctangle 2"/>
          <p:cNvSpPr>
            <a:spLocks noChangeArrowheads="1"/>
          </p:cNvSpPr>
          <p:nvPr/>
        </p:nvSpPr>
        <p:spPr bwMode="auto">
          <a:xfrm>
            <a:off x="684213" y="6021388"/>
            <a:ext cx="84597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1600"/>
              <a:t>Painted Sukkah Boards, Szeged, Hungary, Late 19th or early 20th century</a:t>
            </a:r>
          </a:p>
          <a:p>
            <a:r>
              <a:rPr lang="en-CA" sz="1600"/>
              <a:t>http://www.imj.org.il/en/collections/366619?itemNum=366619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www.imj.org.il/sites/default/files/collections/194%24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260350"/>
            <a:ext cx="50482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395288" y="5732463"/>
            <a:ext cx="860425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Interior of the Horb synagogue, Horb am Main, Germany</a:t>
            </a:r>
          </a:p>
          <a:p>
            <a:r>
              <a:rPr lang="en-CA"/>
              <a:t>Artist: Eliezer Sussman of Brody, 1735</a:t>
            </a:r>
          </a:p>
          <a:p>
            <a:r>
              <a:rPr lang="en-CA"/>
              <a:t>http://www.imj.org.il/en/collections/199707?itemNum=199707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imj.org.il/sites/default/files/collections/194%24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765175"/>
            <a:ext cx="5819775" cy="436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ctangle 2"/>
          <p:cNvSpPr>
            <a:spLocks noChangeArrowheads="1"/>
          </p:cNvSpPr>
          <p:nvPr/>
        </p:nvSpPr>
        <p:spPr bwMode="auto">
          <a:xfrm>
            <a:off x="468313" y="5661025"/>
            <a:ext cx="84963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Interior of the Vittorio Veneto synagogue, Northern Italy, 1700</a:t>
            </a:r>
          </a:p>
          <a:p>
            <a:r>
              <a:rPr lang="en-CA"/>
              <a:t>http://www.imj.org.il/en/collections/200184?itemNum=200184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ww.imj.org.il/sites/default/files/collections/India%20Synagogu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333375"/>
            <a:ext cx="3743325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Rectangle 2"/>
          <p:cNvSpPr>
            <a:spLocks noChangeArrowheads="1"/>
          </p:cNvSpPr>
          <p:nvPr/>
        </p:nvSpPr>
        <p:spPr bwMode="auto">
          <a:xfrm>
            <a:off x="395288" y="5934075"/>
            <a:ext cx="93249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Interior of the Kadavumbagam synagogue, Cochin, Southern India, date of construction: http://www.imj.org.il/en/collections/199804?itemNum=199804539-44</a:t>
            </a:r>
          </a:p>
          <a:p>
            <a:endParaRPr lang="en-CA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www.imj.org.il/sites/default/files/collections/pl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333375"/>
            <a:ext cx="5448300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Rectangle 2"/>
          <p:cNvSpPr>
            <a:spLocks noChangeArrowheads="1"/>
          </p:cNvSpPr>
          <p:nvPr/>
        </p:nvSpPr>
        <p:spPr bwMode="auto">
          <a:xfrm>
            <a:off x="107950" y="6092825"/>
            <a:ext cx="86407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/>
              <a:t>Gold-glass base, Rome, 4th century CE</a:t>
            </a:r>
          </a:p>
          <a:p>
            <a:r>
              <a:rPr lang="en-CA"/>
              <a:t>http://www.imj.org.il/en/collections/228663?itemNum=228663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2567</TotalTime>
  <Words>5567</Words>
  <Application>Microsoft Office PowerPoint</Application>
  <PresentationFormat>On-screen Show (4:3)</PresentationFormat>
  <Paragraphs>362</Paragraphs>
  <Slides>173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173</vt:i4>
      </vt:variant>
    </vt:vector>
  </HeadingPairs>
  <TitlesOfParts>
    <vt:vector size="17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 Lerner</dc:creator>
  <cp:lastModifiedBy>Leigh Lerner</cp:lastModifiedBy>
  <cp:revision>136</cp:revision>
  <dcterms:created xsi:type="dcterms:W3CDTF">2015-10-03T20:58:38Z</dcterms:created>
  <dcterms:modified xsi:type="dcterms:W3CDTF">2020-05-13T12:19:44Z</dcterms:modified>
</cp:coreProperties>
</file>